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30" r:id="rId1"/>
  </p:sldMasterIdLst>
  <p:notesMasterIdLst>
    <p:notesMasterId r:id="rId13"/>
  </p:notesMasterIdLst>
  <p:sldIdLst>
    <p:sldId id="256" r:id="rId2"/>
    <p:sldId id="267" r:id="rId3"/>
    <p:sldId id="268" r:id="rId4"/>
    <p:sldId id="26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1E478D-E664-4523-A6F6-DA08E6756DA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4D1CB3-AEAC-41A3-B2F9-93ADE4575010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Запрос</a:t>
          </a:r>
          <a:r>
            <a:rPr lang="ru-RU" sz="1400" spc="-3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на </a:t>
          </a:r>
          <a:r>
            <a:rPr lang="ru-RU" sz="14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подключение </a:t>
          </a:r>
          <a:r>
            <a: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к </a:t>
          </a:r>
          <a:r>
            <a:rPr lang="ru-RU" sz="1400" spc="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сме</a:t>
          </a:r>
          <a:r>
            <a:rPr lang="ru-RU" sz="14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ж</a:t>
          </a:r>
          <a:r>
            <a: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н</a:t>
          </a:r>
          <a:r>
            <a:rPr lang="ru-RU" sz="1400" spc="-1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ы</a:t>
          </a:r>
          <a:r>
            <a: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 с</a:t>
          </a:r>
          <a:r>
            <a:rPr lang="ru-RU" sz="1400" spc="-1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е</a:t>
          </a:r>
          <a:r>
            <a: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тям</a:t>
          </a:r>
          <a:endParaRPr lang="ru-RU" sz="14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67A8AD8-8528-47BF-AC6E-B0F1E88A1AFE}" type="parTrans" cxnId="{90E12F16-E292-4B6E-B569-8C88F964FDFE}">
      <dgm:prSet/>
      <dgm:spPr/>
      <dgm:t>
        <a:bodyPr/>
        <a:lstStyle/>
        <a:p>
          <a:endParaRPr lang="ru-RU"/>
        </a:p>
      </dgm:t>
    </dgm:pt>
    <dgm:pt modelId="{7F78E6D8-E1DE-4AFA-A9EF-FE7221700096}" type="sibTrans" cxnId="{90E12F16-E292-4B6E-B569-8C88F964FDFE}">
      <dgm:prSet/>
      <dgm:spPr/>
      <dgm:t>
        <a:bodyPr/>
        <a:lstStyle/>
        <a:p>
          <a:endParaRPr lang="ru-RU"/>
        </a:p>
      </dgm:t>
    </dgm:pt>
    <dgm:pt modelId="{392F5FD8-02D6-4C22-AE40-CD8FA02265A1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Согласие</a:t>
          </a:r>
          <a:r>
            <a:rPr lang="ru-RU" sz="1400" spc="-4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владельца </a:t>
          </a:r>
          <a:r>
            <a: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смежных</a:t>
          </a:r>
          <a:r>
            <a:rPr lang="ru-RU" sz="1400" spc="-4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сетей</a:t>
          </a:r>
          <a:r>
            <a:rPr lang="ru-RU" sz="1400" spc="-4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/ </a:t>
          </a:r>
          <a:r>
            <a:rPr lang="ru-RU" sz="1400" spc="-23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гарантирующей </a:t>
          </a:r>
          <a:r>
            <a: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организации</a:t>
          </a:r>
          <a:endParaRPr lang="ru-RU" sz="14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BD4BD46-AEAC-41F5-80CB-4CDEE07449E2}" type="parTrans" cxnId="{330321B2-7FF8-4528-98DB-68B38B22DBA9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40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770DD47-A2CD-4754-B178-B26094BBBA86}" type="sibTrans" cxnId="{330321B2-7FF8-4528-98DB-68B38B22DBA9}">
      <dgm:prSet/>
      <dgm:spPr/>
      <dgm:t>
        <a:bodyPr/>
        <a:lstStyle/>
        <a:p>
          <a:endParaRPr lang="ru-RU"/>
        </a:p>
      </dgm:t>
    </dgm:pt>
    <dgm:pt modelId="{9A3769C3-109D-471D-81AE-5535E8D420B1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Проект</a:t>
          </a:r>
          <a:r>
            <a:rPr lang="ru-RU" sz="1400" spc="-2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договора</a:t>
          </a:r>
          <a:r>
            <a:rPr lang="ru-RU" sz="1400" spc="-3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подключением </a:t>
          </a:r>
          <a:r>
            <a: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 </a:t>
          </a:r>
          <a:r>
            <a:rPr lang="ru-RU" sz="14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смежные </a:t>
          </a:r>
          <a:r>
            <a:rPr lang="ru-RU" sz="1400" spc="-24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сети</a:t>
          </a:r>
          <a:endParaRPr lang="ru-RU" sz="14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BD7D274-1A1B-488D-8EF3-5EC967C9643A}" type="parTrans" cxnId="{97668919-F8B9-4A59-BB46-C73FBD843202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40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1D29D4C-AF6A-4F02-BCB9-02F79B452358}" type="sibTrans" cxnId="{97668919-F8B9-4A59-BB46-C73FBD843202}">
      <dgm:prSet/>
      <dgm:spPr/>
      <dgm:t>
        <a:bodyPr/>
        <a:lstStyle/>
        <a:p>
          <a:endParaRPr lang="ru-RU"/>
        </a:p>
      </dgm:t>
    </dgm:pt>
    <dgm:pt modelId="{5D8EABA5-7CDF-455C-A277-CA5625031376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Отказ</a:t>
          </a:r>
          <a:r>
            <a:rPr lang="ru-RU" sz="1400" spc="-1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или</a:t>
          </a:r>
          <a:r>
            <a:rPr lang="ru-RU" sz="1400" spc="-1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неполучение</a:t>
          </a:r>
          <a:endParaRPr lang="ru-RU" sz="1400" dirty="0" smtClean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ответа</a:t>
          </a:r>
          <a:r>
            <a:rPr lang="ru-RU" sz="1400" spc="-4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от</a:t>
          </a:r>
          <a:r>
            <a:rPr lang="ru-RU" sz="1400" spc="-2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владельца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смежных</a:t>
          </a:r>
          <a:r>
            <a:rPr lang="ru-RU" sz="1400" spc="-2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сетей</a:t>
          </a:r>
          <a:r>
            <a:rPr lang="ru-RU" sz="1400" spc="-1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</a:t>
          </a:r>
          <a:r>
            <a:rPr lang="ru-RU" sz="1400" spc="-3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течении </a:t>
          </a:r>
          <a:r>
            <a:rPr lang="ru-RU" sz="1400" spc="-229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5</a:t>
          </a:r>
          <a:r>
            <a:rPr lang="ru-RU" sz="14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рабочих</a:t>
          </a:r>
          <a:r>
            <a:rPr lang="ru-RU" sz="1400" spc="-1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дней</a:t>
          </a:r>
          <a:endParaRPr lang="ru-RU" sz="14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D59E3AB-C00E-484F-BE9E-7941FD95C948}" type="parTrans" cxnId="{1009518C-381E-4E28-A209-1DA0998721C6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40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83DAC82-DA20-4E77-BAF4-500CC2BD3D97}" type="sibTrans" cxnId="{1009518C-381E-4E28-A209-1DA0998721C6}">
      <dgm:prSet/>
      <dgm:spPr/>
      <dgm:t>
        <a:bodyPr/>
        <a:lstStyle/>
        <a:p>
          <a:endParaRPr lang="ru-RU"/>
        </a:p>
      </dgm:t>
    </dgm:pt>
    <dgm:pt modelId="{A0BE5EE1-923A-43E3-AD69-D1ECF6C9F261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Уведомление</a:t>
          </a:r>
          <a:r>
            <a:rPr lang="ru-RU" sz="1400" spc="-2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+ </a:t>
          </a:r>
          <a:r>
            <a:rPr lang="ru-RU" sz="14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проект</a:t>
          </a:r>
          <a:endParaRPr lang="ru-RU" sz="1400" dirty="0" smtClean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договора</a:t>
          </a:r>
          <a:r>
            <a:rPr lang="ru-RU" sz="1400" spc="-3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</a:t>
          </a:r>
          <a:r>
            <a:rPr lang="ru-RU" sz="1400" spc="-2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точкой</a:t>
          </a:r>
          <a:endParaRPr lang="ru-RU" sz="1400" dirty="0" smtClean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подключения</a:t>
          </a:r>
          <a:r>
            <a:rPr lang="ru-RU" sz="1400" spc="-1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на</a:t>
          </a:r>
          <a:r>
            <a:rPr lang="ru-RU" sz="1400" spc="-2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сетях</a:t>
          </a:r>
          <a:r>
            <a:rPr lang="ru-RU" sz="1400" spc="-1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РСО</a:t>
          </a:r>
          <a:endParaRPr lang="ru-RU" sz="14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6653919-E26A-4B01-8650-56DDA790402C}" type="parTrans" cxnId="{0D1A51A8-A2F4-4D2F-A41D-C08F7599DC44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40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454DF46-9907-4F2E-BB21-5D5341869B2F}" type="sibTrans" cxnId="{0D1A51A8-A2F4-4D2F-A41D-C08F7599DC44}">
      <dgm:prSet/>
      <dgm:spPr/>
      <dgm:t>
        <a:bodyPr/>
        <a:lstStyle/>
        <a:p>
          <a:endParaRPr lang="ru-RU"/>
        </a:p>
      </dgm:t>
    </dgm:pt>
    <dgm:pt modelId="{3AC7ECDC-AD39-4868-8D24-93311B043EB2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Отказ</a:t>
          </a:r>
          <a:r>
            <a:rPr lang="ru-RU" sz="1400" spc="-1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</a:t>
          </a:r>
          <a:r>
            <a:rPr lang="ru-RU" sz="1400" spc="-2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подключении</a:t>
          </a:r>
          <a:endParaRPr lang="ru-RU" sz="14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935EDC9-7CB9-470F-8315-87660B70B90B}" type="parTrans" cxnId="{0EEA4B19-8D30-4A16-A2E8-1D29F35DF7E4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40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AFEC63A-CE06-4CED-B475-EA874326D540}" type="sibTrans" cxnId="{0EEA4B19-8D30-4A16-A2E8-1D29F35DF7E4}">
      <dgm:prSet/>
      <dgm:spPr/>
      <dgm:t>
        <a:bodyPr/>
        <a:lstStyle/>
        <a:p>
          <a:endParaRPr lang="ru-RU"/>
        </a:p>
      </dgm:t>
    </dgm:pt>
    <dgm:pt modelId="{7E0F1325-B779-4BEA-803E-D0B3AFE0DE6E}" type="pres">
      <dgm:prSet presAssocID="{661E478D-E664-4523-A6F6-DA08E6756DA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0BBB4F-D093-4387-97EB-8C9ADD3BE09E}" type="pres">
      <dgm:prSet presAssocID="{474D1CB3-AEAC-41A3-B2F9-93ADE4575010}" presName="root1" presStyleCnt="0"/>
      <dgm:spPr/>
    </dgm:pt>
    <dgm:pt modelId="{D95F71DD-8B22-4688-B059-A2046F2295D5}" type="pres">
      <dgm:prSet presAssocID="{474D1CB3-AEAC-41A3-B2F9-93ADE4575010}" presName="LevelOneTextNode" presStyleLbl="node0" presStyleIdx="0" presStyleCnt="1" custScaleX="130818" custScaleY="127586" custLinFactNeighborX="-1519" custLinFactNeighborY="127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CADD6C-8F00-49EC-BBE8-91FB74058B83}" type="pres">
      <dgm:prSet presAssocID="{474D1CB3-AEAC-41A3-B2F9-93ADE4575010}" presName="level2hierChild" presStyleCnt="0"/>
      <dgm:spPr/>
    </dgm:pt>
    <dgm:pt modelId="{DEEF22B9-B076-4C42-818B-8D2264E27642}" type="pres">
      <dgm:prSet presAssocID="{BBD4BD46-AEAC-41F5-80CB-4CDEE07449E2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50B816C3-47EC-4E7F-B671-EF27AC89F7DC}" type="pres">
      <dgm:prSet presAssocID="{BBD4BD46-AEAC-41F5-80CB-4CDEE07449E2}" presName="connTx" presStyleLbl="parChTrans1D2" presStyleIdx="0" presStyleCnt="2"/>
      <dgm:spPr/>
      <dgm:t>
        <a:bodyPr/>
        <a:lstStyle/>
        <a:p>
          <a:endParaRPr lang="ru-RU"/>
        </a:p>
      </dgm:t>
    </dgm:pt>
    <dgm:pt modelId="{8E8779F4-7699-49C5-B174-8A2C4047B5A6}" type="pres">
      <dgm:prSet presAssocID="{392F5FD8-02D6-4C22-AE40-CD8FA02265A1}" presName="root2" presStyleCnt="0"/>
      <dgm:spPr/>
    </dgm:pt>
    <dgm:pt modelId="{D3548739-F3E1-4C8A-BAD5-61D20EFE1AF3}" type="pres">
      <dgm:prSet presAssocID="{392F5FD8-02D6-4C22-AE40-CD8FA02265A1}" presName="LevelTwoTextNode" presStyleLbl="node2" presStyleIdx="0" presStyleCnt="2" custScaleX="157356" custScaleY="129957" custLinFactNeighborX="2127" custLinFactNeighborY="103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A3E6E7-FFD7-49F5-91A2-2685E329D96D}" type="pres">
      <dgm:prSet presAssocID="{392F5FD8-02D6-4C22-AE40-CD8FA02265A1}" presName="level3hierChild" presStyleCnt="0"/>
      <dgm:spPr/>
    </dgm:pt>
    <dgm:pt modelId="{9F114252-1569-4E81-83C1-497CD9E1FD15}" type="pres">
      <dgm:prSet presAssocID="{2BD7D274-1A1B-488D-8EF3-5EC967C9643A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50284AA4-CCB6-401F-9495-49C0B3662FB2}" type="pres">
      <dgm:prSet presAssocID="{2BD7D274-1A1B-488D-8EF3-5EC967C9643A}" presName="connTx" presStyleLbl="parChTrans1D3" presStyleIdx="0" presStyleCnt="3"/>
      <dgm:spPr/>
      <dgm:t>
        <a:bodyPr/>
        <a:lstStyle/>
        <a:p>
          <a:endParaRPr lang="ru-RU"/>
        </a:p>
      </dgm:t>
    </dgm:pt>
    <dgm:pt modelId="{6C944D29-104F-4CDF-991E-2D336666DF38}" type="pres">
      <dgm:prSet presAssocID="{9A3769C3-109D-471D-81AE-5535E8D420B1}" presName="root2" presStyleCnt="0"/>
      <dgm:spPr/>
    </dgm:pt>
    <dgm:pt modelId="{B4AC9597-F4BB-4E92-AEBE-2C32AB3A12F1}" type="pres">
      <dgm:prSet presAssocID="{9A3769C3-109D-471D-81AE-5535E8D420B1}" presName="LevelTwoTextNode" presStyleLbl="node3" presStyleIdx="0" presStyleCnt="3" custScaleX="144263" custScaleY="124912" custLinFactNeighborX="-4551" custLinFactNeighborY="58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CE3394-0DD2-4D44-8205-F62F9E66CBAA}" type="pres">
      <dgm:prSet presAssocID="{9A3769C3-109D-471D-81AE-5535E8D420B1}" presName="level3hierChild" presStyleCnt="0"/>
      <dgm:spPr/>
    </dgm:pt>
    <dgm:pt modelId="{8D189B8A-0FA5-4611-B5CE-7CF21FB1BC5A}" type="pres">
      <dgm:prSet presAssocID="{1D59E3AB-C00E-484F-BE9E-7941FD95C948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0DF9D558-8A61-4B93-A8A4-9732440788E0}" type="pres">
      <dgm:prSet presAssocID="{1D59E3AB-C00E-484F-BE9E-7941FD95C948}" presName="connTx" presStyleLbl="parChTrans1D2" presStyleIdx="1" presStyleCnt="2"/>
      <dgm:spPr/>
      <dgm:t>
        <a:bodyPr/>
        <a:lstStyle/>
        <a:p>
          <a:endParaRPr lang="ru-RU"/>
        </a:p>
      </dgm:t>
    </dgm:pt>
    <dgm:pt modelId="{7E24CFFA-CFE8-444A-9D07-6A2DB4BB440D}" type="pres">
      <dgm:prSet presAssocID="{5D8EABA5-7CDF-455C-A277-CA5625031376}" presName="root2" presStyleCnt="0"/>
      <dgm:spPr/>
    </dgm:pt>
    <dgm:pt modelId="{1C868ACE-3C47-4DAB-9744-D6BAD03A73A2}" type="pres">
      <dgm:prSet presAssocID="{5D8EABA5-7CDF-455C-A277-CA5625031376}" presName="LevelTwoTextNode" presStyleLbl="node2" presStyleIdx="1" presStyleCnt="2" custScaleX="153377" custScaleY="135306" custLinFactNeighborX="2127" custLinFactNeighborY="122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BA14DA-36D4-4C0E-8AF3-272E3599273B}" type="pres">
      <dgm:prSet presAssocID="{5D8EABA5-7CDF-455C-A277-CA5625031376}" presName="level3hierChild" presStyleCnt="0"/>
      <dgm:spPr/>
    </dgm:pt>
    <dgm:pt modelId="{7D5AA91F-6C83-43B8-9533-E27A2A6B631D}" type="pres">
      <dgm:prSet presAssocID="{56653919-E26A-4B01-8650-56DDA790402C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EB99AA7F-2908-414E-8080-17B45D5E4B6F}" type="pres">
      <dgm:prSet presAssocID="{56653919-E26A-4B01-8650-56DDA790402C}" presName="connTx" presStyleLbl="parChTrans1D3" presStyleIdx="1" presStyleCnt="3"/>
      <dgm:spPr/>
      <dgm:t>
        <a:bodyPr/>
        <a:lstStyle/>
        <a:p>
          <a:endParaRPr lang="ru-RU"/>
        </a:p>
      </dgm:t>
    </dgm:pt>
    <dgm:pt modelId="{F666E652-E333-42C6-ADCA-954D87D6ADF5}" type="pres">
      <dgm:prSet presAssocID="{A0BE5EE1-923A-43E3-AD69-D1ECF6C9F261}" presName="root2" presStyleCnt="0"/>
      <dgm:spPr/>
    </dgm:pt>
    <dgm:pt modelId="{02C5FC11-574F-4E10-88F6-530E0B51F241}" type="pres">
      <dgm:prSet presAssocID="{A0BE5EE1-923A-43E3-AD69-D1ECF6C9F261}" presName="LevelTwoTextNode" presStyleLbl="node3" presStyleIdx="1" presStyleCnt="3" custScaleX="148623" custScaleY="122749" custLinFactNeighborX="-572" custLinFactNeighborY="74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5AA71D-7720-4025-A272-5C8C21F7A7AC}" type="pres">
      <dgm:prSet presAssocID="{A0BE5EE1-923A-43E3-AD69-D1ECF6C9F261}" presName="level3hierChild" presStyleCnt="0"/>
      <dgm:spPr/>
    </dgm:pt>
    <dgm:pt modelId="{6BCC67FF-E5B2-4018-ADEE-A19D7C7E151C}" type="pres">
      <dgm:prSet presAssocID="{C935EDC9-7CB9-470F-8315-87660B70B90B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D230A33F-A46A-4331-B3FC-55ED601B6F39}" type="pres">
      <dgm:prSet presAssocID="{C935EDC9-7CB9-470F-8315-87660B70B90B}" presName="connTx" presStyleLbl="parChTrans1D3" presStyleIdx="2" presStyleCnt="3"/>
      <dgm:spPr/>
      <dgm:t>
        <a:bodyPr/>
        <a:lstStyle/>
        <a:p>
          <a:endParaRPr lang="ru-RU"/>
        </a:p>
      </dgm:t>
    </dgm:pt>
    <dgm:pt modelId="{5CE22BB2-6F41-4F15-A7D3-722D4E395F1E}" type="pres">
      <dgm:prSet presAssocID="{3AC7ECDC-AD39-4868-8D24-93311B043EB2}" presName="root2" presStyleCnt="0"/>
      <dgm:spPr/>
    </dgm:pt>
    <dgm:pt modelId="{E011513B-5484-437B-B546-D453307B83ED}" type="pres">
      <dgm:prSet presAssocID="{3AC7ECDC-AD39-4868-8D24-93311B043EB2}" presName="LevelTwoTextNode" presStyleLbl="node3" presStyleIdx="2" presStyleCnt="3" custScaleX="147562" custScaleY="110504" custLinFactNeighborX="-572" custLinFactNeighborY="10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FB0E89-C0D5-4E78-ACC7-1350B5D5C842}" type="pres">
      <dgm:prSet presAssocID="{3AC7ECDC-AD39-4868-8D24-93311B043EB2}" presName="level3hierChild" presStyleCnt="0"/>
      <dgm:spPr/>
    </dgm:pt>
  </dgm:ptLst>
  <dgm:cxnLst>
    <dgm:cxn modelId="{25E3F4AD-D2D0-4614-9AA2-F4DADAC0872D}" type="presOf" srcId="{BBD4BD46-AEAC-41F5-80CB-4CDEE07449E2}" destId="{DEEF22B9-B076-4C42-818B-8D2264E27642}" srcOrd="0" destOrd="0" presId="urn:microsoft.com/office/officeart/2005/8/layout/hierarchy2"/>
    <dgm:cxn modelId="{DDFF7308-79B7-480E-B603-2F19CF2BE53B}" type="presOf" srcId="{3AC7ECDC-AD39-4868-8D24-93311B043EB2}" destId="{E011513B-5484-437B-B546-D453307B83ED}" srcOrd="0" destOrd="0" presId="urn:microsoft.com/office/officeart/2005/8/layout/hierarchy2"/>
    <dgm:cxn modelId="{6CB5CEF6-C177-4A69-904A-18D26986E737}" type="presOf" srcId="{2BD7D274-1A1B-488D-8EF3-5EC967C9643A}" destId="{9F114252-1569-4E81-83C1-497CD9E1FD15}" srcOrd="0" destOrd="0" presId="urn:microsoft.com/office/officeart/2005/8/layout/hierarchy2"/>
    <dgm:cxn modelId="{0EEA4B19-8D30-4A16-A2E8-1D29F35DF7E4}" srcId="{5D8EABA5-7CDF-455C-A277-CA5625031376}" destId="{3AC7ECDC-AD39-4868-8D24-93311B043EB2}" srcOrd="1" destOrd="0" parTransId="{C935EDC9-7CB9-470F-8315-87660B70B90B}" sibTransId="{9AFEC63A-CE06-4CED-B475-EA874326D540}"/>
    <dgm:cxn modelId="{0966981C-DBF2-4B79-BA2C-05A4EE3DE6CF}" type="presOf" srcId="{C935EDC9-7CB9-470F-8315-87660B70B90B}" destId="{6BCC67FF-E5B2-4018-ADEE-A19D7C7E151C}" srcOrd="0" destOrd="0" presId="urn:microsoft.com/office/officeart/2005/8/layout/hierarchy2"/>
    <dgm:cxn modelId="{0D1A51A8-A2F4-4D2F-A41D-C08F7599DC44}" srcId="{5D8EABA5-7CDF-455C-A277-CA5625031376}" destId="{A0BE5EE1-923A-43E3-AD69-D1ECF6C9F261}" srcOrd="0" destOrd="0" parTransId="{56653919-E26A-4B01-8650-56DDA790402C}" sibTransId="{A454DF46-9907-4F2E-BB21-5D5341869B2F}"/>
    <dgm:cxn modelId="{C87B901B-A95E-46B5-BBEA-D6EEF29586A9}" type="presOf" srcId="{BBD4BD46-AEAC-41F5-80CB-4CDEE07449E2}" destId="{50B816C3-47EC-4E7F-B671-EF27AC89F7DC}" srcOrd="1" destOrd="0" presId="urn:microsoft.com/office/officeart/2005/8/layout/hierarchy2"/>
    <dgm:cxn modelId="{BC981AB1-63DB-4C5E-BC76-B360FC29E152}" type="presOf" srcId="{1D59E3AB-C00E-484F-BE9E-7941FD95C948}" destId="{8D189B8A-0FA5-4611-B5CE-7CF21FB1BC5A}" srcOrd="0" destOrd="0" presId="urn:microsoft.com/office/officeart/2005/8/layout/hierarchy2"/>
    <dgm:cxn modelId="{330321B2-7FF8-4528-98DB-68B38B22DBA9}" srcId="{474D1CB3-AEAC-41A3-B2F9-93ADE4575010}" destId="{392F5FD8-02D6-4C22-AE40-CD8FA02265A1}" srcOrd="0" destOrd="0" parTransId="{BBD4BD46-AEAC-41F5-80CB-4CDEE07449E2}" sibTransId="{6770DD47-A2CD-4754-B178-B26094BBBA86}"/>
    <dgm:cxn modelId="{C7EB84CB-200B-481D-851E-B2A7890EECB4}" type="presOf" srcId="{392F5FD8-02D6-4C22-AE40-CD8FA02265A1}" destId="{D3548739-F3E1-4C8A-BAD5-61D20EFE1AF3}" srcOrd="0" destOrd="0" presId="urn:microsoft.com/office/officeart/2005/8/layout/hierarchy2"/>
    <dgm:cxn modelId="{D2467735-BFD9-44B4-8B64-1D3865872DE4}" type="presOf" srcId="{9A3769C3-109D-471D-81AE-5535E8D420B1}" destId="{B4AC9597-F4BB-4E92-AEBE-2C32AB3A12F1}" srcOrd="0" destOrd="0" presId="urn:microsoft.com/office/officeart/2005/8/layout/hierarchy2"/>
    <dgm:cxn modelId="{361EBB79-9621-4130-9CDC-6EF50F2333DF}" type="presOf" srcId="{5D8EABA5-7CDF-455C-A277-CA5625031376}" destId="{1C868ACE-3C47-4DAB-9744-D6BAD03A73A2}" srcOrd="0" destOrd="0" presId="urn:microsoft.com/office/officeart/2005/8/layout/hierarchy2"/>
    <dgm:cxn modelId="{1009518C-381E-4E28-A209-1DA0998721C6}" srcId="{474D1CB3-AEAC-41A3-B2F9-93ADE4575010}" destId="{5D8EABA5-7CDF-455C-A277-CA5625031376}" srcOrd="1" destOrd="0" parTransId="{1D59E3AB-C00E-484F-BE9E-7941FD95C948}" sibTransId="{783DAC82-DA20-4E77-BAF4-500CC2BD3D97}"/>
    <dgm:cxn modelId="{D464762C-884E-48F1-BAD3-5AB9A081CBF7}" type="presOf" srcId="{474D1CB3-AEAC-41A3-B2F9-93ADE4575010}" destId="{D95F71DD-8B22-4688-B059-A2046F2295D5}" srcOrd="0" destOrd="0" presId="urn:microsoft.com/office/officeart/2005/8/layout/hierarchy2"/>
    <dgm:cxn modelId="{BB2EED17-6A45-4B9B-9720-1D629C0FB3B5}" type="presOf" srcId="{56653919-E26A-4B01-8650-56DDA790402C}" destId="{7D5AA91F-6C83-43B8-9533-E27A2A6B631D}" srcOrd="0" destOrd="0" presId="urn:microsoft.com/office/officeart/2005/8/layout/hierarchy2"/>
    <dgm:cxn modelId="{0ED5755A-3B9C-4A46-9DF8-015FBC4252A6}" type="presOf" srcId="{A0BE5EE1-923A-43E3-AD69-D1ECF6C9F261}" destId="{02C5FC11-574F-4E10-88F6-530E0B51F241}" srcOrd="0" destOrd="0" presId="urn:microsoft.com/office/officeart/2005/8/layout/hierarchy2"/>
    <dgm:cxn modelId="{B02E3270-049F-40CA-9316-BCDD7B0AE5DB}" type="presOf" srcId="{2BD7D274-1A1B-488D-8EF3-5EC967C9643A}" destId="{50284AA4-CCB6-401F-9495-49C0B3662FB2}" srcOrd="1" destOrd="0" presId="urn:microsoft.com/office/officeart/2005/8/layout/hierarchy2"/>
    <dgm:cxn modelId="{CB4C375B-72E4-425B-8070-34392ED043AC}" type="presOf" srcId="{661E478D-E664-4523-A6F6-DA08E6756DA8}" destId="{7E0F1325-B779-4BEA-803E-D0B3AFE0DE6E}" srcOrd="0" destOrd="0" presId="urn:microsoft.com/office/officeart/2005/8/layout/hierarchy2"/>
    <dgm:cxn modelId="{092F017E-2CAC-421A-977A-944E217981B1}" type="presOf" srcId="{1D59E3AB-C00E-484F-BE9E-7941FD95C948}" destId="{0DF9D558-8A61-4B93-A8A4-9732440788E0}" srcOrd="1" destOrd="0" presId="urn:microsoft.com/office/officeart/2005/8/layout/hierarchy2"/>
    <dgm:cxn modelId="{82B7C7A6-4562-4266-985A-A1DB0B588306}" type="presOf" srcId="{C935EDC9-7CB9-470F-8315-87660B70B90B}" destId="{D230A33F-A46A-4331-B3FC-55ED601B6F39}" srcOrd="1" destOrd="0" presId="urn:microsoft.com/office/officeart/2005/8/layout/hierarchy2"/>
    <dgm:cxn modelId="{FA20826E-CACF-4444-911F-F3EA35106CF2}" type="presOf" srcId="{56653919-E26A-4B01-8650-56DDA790402C}" destId="{EB99AA7F-2908-414E-8080-17B45D5E4B6F}" srcOrd="1" destOrd="0" presId="urn:microsoft.com/office/officeart/2005/8/layout/hierarchy2"/>
    <dgm:cxn modelId="{90E12F16-E292-4B6E-B569-8C88F964FDFE}" srcId="{661E478D-E664-4523-A6F6-DA08E6756DA8}" destId="{474D1CB3-AEAC-41A3-B2F9-93ADE4575010}" srcOrd="0" destOrd="0" parTransId="{067A8AD8-8528-47BF-AC6E-B0F1E88A1AFE}" sibTransId="{7F78E6D8-E1DE-4AFA-A9EF-FE7221700096}"/>
    <dgm:cxn modelId="{97668919-F8B9-4A59-BB46-C73FBD843202}" srcId="{392F5FD8-02D6-4C22-AE40-CD8FA02265A1}" destId="{9A3769C3-109D-471D-81AE-5535E8D420B1}" srcOrd="0" destOrd="0" parTransId="{2BD7D274-1A1B-488D-8EF3-5EC967C9643A}" sibTransId="{81D29D4C-AF6A-4F02-BCB9-02F79B452358}"/>
    <dgm:cxn modelId="{DC2B2F08-CF30-487F-938C-DCEC06A8C8AB}" type="presParOf" srcId="{7E0F1325-B779-4BEA-803E-D0B3AFE0DE6E}" destId="{BC0BBB4F-D093-4387-97EB-8C9ADD3BE09E}" srcOrd="0" destOrd="0" presId="urn:microsoft.com/office/officeart/2005/8/layout/hierarchy2"/>
    <dgm:cxn modelId="{53225D5A-7DDC-4D15-AA52-89415153CA66}" type="presParOf" srcId="{BC0BBB4F-D093-4387-97EB-8C9ADD3BE09E}" destId="{D95F71DD-8B22-4688-B059-A2046F2295D5}" srcOrd="0" destOrd="0" presId="urn:microsoft.com/office/officeart/2005/8/layout/hierarchy2"/>
    <dgm:cxn modelId="{9212326E-5A0D-4912-BF6F-08EA3B92F6CA}" type="presParOf" srcId="{BC0BBB4F-D093-4387-97EB-8C9ADD3BE09E}" destId="{23CADD6C-8F00-49EC-BBE8-91FB74058B83}" srcOrd="1" destOrd="0" presId="urn:microsoft.com/office/officeart/2005/8/layout/hierarchy2"/>
    <dgm:cxn modelId="{93EAFA5B-6327-4D98-A41E-2942E307ED79}" type="presParOf" srcId="{23CADD6C-8F00-49EC-BBE8-91FB74058B83}" destId="{DEEF22B9-B076-4C42-818B-8D2264E27642}" srcOrd="0" destOrd="0" presId="urn:microsoft.com/office/officeart/2005/8/layout/hierarchy2"/>
    <dgm:cxn modelId="{D969458F-25D6-4AD7-8574-A06AE6296FC4}" type="presParOf" srcId="{DEEF22B9-B076-4C42-818B-8D2264E27642}" destId="{50B816C3-47EC-4E7F-B671-EF27AC89F7DC}" srcOrd="0" destOrd="0" presId="urn:microsoft.com/office/officeart/2005/8/layout/hierarchy2"/>
    <dgm:cxn modelId="{94F52DCA-2E34-47CF-BE91-E6C80CDA987E}" type="presParOf" srcId="{23CADD6C-8F00-49EC-BBE8-91FB74058B83}" destId="{8E8779F4-7699-49C5-B174-8A2C4047B5A6}" srcOrd="1" destOrd="0" presId="urn:microsoft.com/office/officeart/2005/8/layout/hierarchy2"/>
    <dgm:cxn modelId="{7318599D-E1FC-4005-AC6E-1EEB169549D6}" type="presParOf" srcId="{8E8779F4-7699-49C5-B174-8A2C4047B5A6}" destId="{D3548739-F3E1-4C8A-BAD5-61D20EFE1AF3}" srcOrd="0" destOrd="0" presId="urn:microsoft.com/office/officeart/2005/8/layout/hierarchy2"/>
    <dgm:cxn modelId="{985D30E2-D1B8-4149-A2B5-FF7199B1E656}" type="presParOf" srcId="{8E8779F4-7699-49C5-B174-8A2C4047B5A6}" destId="{E1A3E6E7-FFD7-49F5-91A2-2685E329D96D}" srcOrd="1" destOrd="0" presId="urn:microsoft.com/office/officeart/2005/8/layout/hierarchy2"/>
    <dgm:cxn modelId="{37871611-63D7-4E56-8FE6-E22D47002FF1}" type="presParOf" srcId="{E1A3E6E7-FFD7-49F5-91A2-2685E329D96D}" destId="{9F114252-1569-4E81-83C1-497CD9E1FD15}" srcOrd="0" destOrd="0" presId="urn:microsoft.com/office/officeart/2005/8/layout/hierarchy2"/>
    <dgm:cxn modelId="{C3D0EDF2-24B2-4505-A24D-4B24AE2E85CB}" type="presParOf" srcId="{9F114252-1569-4E81-83C1-497CD9E1FD15}" destId="{50284AA4-CCB6-401F-9495-49C0B3662FB2}" srcOrd="0" destOrd="0" presId="urn:microsoft.com/office/officeart/2005/8/layout/hierarchy2"/>
    <dgm:cxn modelId="{A954432D-E233-4B88-9593-FF73CCA45933}" type="presParOf" srcId="{E1A3E6E7-FFD7-49F5-91A2-2685E329D96D}" destId="{6C944D29-104F-4CDF-991E-2D336666DF38}" srcOrd="1" destOrd="0" presId="urn:microsoft.com/office/officeart/2005/8/layout/hierarchy2"/>
    <dgm:cxn modelId="{48B3EA47-6B7C-4D59-99C8-9A61E469DC83}" type="presParOf" srcId="{6C944D29-104F-4CDF-991E-2D336666DF38}" destId="{B4AC9597-F4BB-4E92-AEBE-2C32AB3A12F1}" srcOrd="0" destOrd="0" presId="urn:microsoft.com/office/officeart/2005/8/layout/hierarchy2"/>
    <dgm:cxn modelId="{5111AE37-0A77-4A22-82EB-B186D3D30B4B}" type="presParOf" srcId="{6C944D29-104F-4CDF-991E-2D336666DF38}" destId="{B0CE3394-0DD2-4D44-8205-F62F9E66CBAA}" srcOrd="1" destOrd="0" presId="urn:microsoft.com/office/officeart/2005/8/layout/hierarchy2"/>
    <dgm:cxn modelId="{975C138D-EEB7-4D4A-87B0-647BB50A61AF}" type="presParOf" srcId="{23CADD6C-8F00-49EC-BBE8-91FB74058B83}" destId="{8D189B8A-0FA5-4611-B5CE-7CF21FB1BC5A}" srcOrd="2" destOrd="0" presId="urn:microsoft.com/office/officeart/2005/8/layout/hierarchy2"/>
    <dgm:cxn modelId="{3CE69034-1039-4BE9-BE43-67447D5C3023}" type="presParOf" srcId="{8D189B8A-0FA5-4611-B5CE-7CF21FB1BC5A}" destId="{0DF9D558-8A61-4B93-A8A4-9732440788E0}" srcOrd="0" destOrd="0" presId="urn:microsoft.com/office/officeart/2005/8/layout/hierarchy2"/>
    <dgm:cxn modelId="{927941EF-F314-4955-BE94-F1717EB84517}" type="presParOf" srcId="{23CADD6C-8F00-49EC-BBE8-91FB74058B83}" destId="{7E24CFFA-CFE8-444A-9D07-6A2DB4BB440D}" srcOrd="3" destOrd="0" presId="urn:microsoft.com/office/officeart/2005/8/layout/hierarchy2"/>
    <dgm:cxn modelId="{AE6A7989-09AC-403F-BEAC-BD2FE2FCB582}" type="presParOf" srcId="{7E24CFFA-CFE8-444A-9D07-6A2DB4BB440D}" destId="{1C868ACE-3C47-4DAB-9744-D6BAD03A73A2}" srcOrd="0" destOrd="0" presId="urn:microsoft.com/office/officeart/2005/8/layout/hierarchy2"/>
    <dgm:cxn modelId="{6E023BC8-DEB4-424C-8B8E-AF81D4B249ED}" type="presParOf" srcId="{7E24CFFA-CFE8-444A-9D07-6A2DB4BB440D}" destId="{16BA14DA-36D4-4C0E-8AF3-272E3599273B}" srcOrd="1" destOrd="0" presId="urn:microsoft.com/office/officeart/2005/8/layout/hierarchy2"/>
    <dgm:cxn modelId="{26F06900-B881-41FA-A726-2E87370B4865}" type="presParOf" srcId="{16BA14DA-36D4-4C0E-8AF3-272E3599273B}" destId="{7D5AA91F-6C83-43B8-9533-E27A2A6B631D}" srcOrd="0" destOrd="0" presId="urn:microsoft.com/office/officeart/2005/8/layout/hierarchy2"/>
    <dgm:cxn modelId="{7F386738-EDCC-44E8-AA59-44664F555A4F}" type="presParOf" srcId="{7D5AA91F-6C83-43B8-9533-E27A2A6B631D}" destId="{EB99AA7F-2908-414E-8080-17B45D5E4B6F}" srcOrd="0" destOrd="0" presId="urn:microsoft.com/office/officeart/2005/8/layout/hierarchy2"/>
    <dgm:cxn modelId="{C046A64A-4F21-43E4-A994-71743CB251FF}" type="presParOf" srcId="{16BA14DA-36D4-4C0E-8AF3-272E3599273B}" destId="{F666E652-E333-42C6-ADCA-954D87D6ADF5}" srcOrd="1" destOrd="0" presId="urn:microsoft.com/office/officeart/2005/8/layout/hierarchy2"/>
    <dgm:cxn modelId="{9C75CC66-2EC6-4C1B-8F33-E14BC231E2CE}" type="presParOf" srcId="{F666E652-E333-42C6-ADCA-954D87D6ADF5}" destId="{02C5FC11-574F-4E10-88F6-530E0B51F241}" srcOrd="0" destOrd="0" presId="urn:microsoft.com/office/officeart/2005/8/layout/hierarchy2"/>
    <dgm:cxn modelId="{D6CFE0C9-C4AF-44E6-BACB-A6E55C0E14DE}" type="presParOf" srcId="{F666E652-E333-42C6-ADCA-954D87D6ADF5}" destId="{B25AA71D-7720-4025-A272-5C8C21F7A7AC}" srcOrd="1" destOrd="0" presId="urn:microsoft.com/office/officeart/2005/8/layout/hierarchy2"/>
    <dgm:cxn modelId="{6CB97A60-7F2E-41CE-8681-6C6DBD912621}" type="presParOf" srcId="{16BA14DA-36D4-4C0E-8AF3-272E3599273B}" destId="{6BCC67FF-E5B2-4018-ADEE-A19D7C7E151C}" srcOrd="2" destOrd="0" presId="urn:microsoft.com/office/officeart/2005/8/layout/hierarchy2"/>
    <dgm:cxn modelId="{6F68515B-AD1E-410A-98EE-6C283DB9202D}" type="presParOf" srcId="{6BCC67FF-E5B2-4018-ADEE-A19D7C7E151C}" destId="{D230A33F-A46A-4331-B3FC-55ED601B6F39}" srcOrd="0" destOrd="0" presId="urn:microsoft.com/office/officeart/2005/8/layout/hierarchy2"/>
    <dgm:cxn modelId="{E8DC5F8A-05BA-4197-BB1F-5F2B20CDD66D}" type="presParOf" srcId="{16BA14DA-36D4-4C0E-8AF3-272E3599273B}" destId="{5CE22BB2-6F41-4F15-A7D3-722D4E395F1E}" srcOrd="3" destOrd="0" presId="urn:microsoft.com/office/officeart/2005/8/layout/hierarchy2"/>
    <dgm:cxn modelId="{F341B5E3-6602-4C99-B91C-9E20829F50AF}" type="presParOf" srcId="{5CE22BB2-6F41-4F15-A7D3-722D4E395F1E}" destId="{E011513B-5484-437B-B546-D453307B83ED}" srcOrd="0" destOrd="0" presId="urn:microsoft.com/office/officeart/2005/8/layout/hierarchy2"/>
    <dgm:cxn modelId="{2CD39DAA-5245-4726-9CE1-48E4D9344E51}" type="presParOf" srcId="{5CE22BB2-6F41-4F15-A7D3-722D4E395F1E}" destId="{0DFB0E89-C0D5-4E78-ACC7-1350B5D5C842}" srcOrd="1" destOrd="0" presId="urn:microsoft.com/office/officeart/2005/8/layout/hierarchy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CC6F31-3BC3-448A-BAA7-F97CDAE30BC7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3C70C1BF-03A7-4859-B39B-01AA0357B2DB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400" b="1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.</a:t>
          </a:r>
          <a:r>
            <a:rPr lang="ru-RU" sz="1400" b="1" spc="-18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Дог</a:t>
          </a:r>
          <a:r>
            <a:rPr lang="ru-RU" sz="1400" b="1" spc="-1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</a:t>
          </a:r>
          <a:r>
            <a:rPr lang="ru-RU" sz="1400" b="1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</a:t>
          </a:r>
          <a:r>
            <a:rPr lang="ru-RU" sz="1400" b="1" spc="-1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</a:t>
          </a:r>
          <a:r>
            <a: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р п</a:t>
          </a:r>
          <a:r>
            <a:rPr lang="ru-RU" sz="1400" b="1" spc="-1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</a:t>
          </a:r>
          <a:r>
            <a:rPr lang="ru-RU" sz="1400" b="1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</a:t>
          </a:r>
          <a:r>
            <a:rPr lang="ru-RU" sz="1400" b="1" spc="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к</a:t>
          </a:r>
          <a:r>
            <a:rPr lang="ru-RU" sz="1400" b="1" spc="-1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л</a:t>
          </a:r>
          <a:r>
            <a:rPr lang="ru-RU" sz="1400" b="1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ючен</a:t>
          </a:r>
          <a:r>
            <a:rPr lang="ru-RU" sz="1400" b="1" spc="-1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и</a:t>
          </a:r>
          <a:r>
            <a: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я </a:t>
          </a:r>
          <a:r>
            <a:rPr lang="ru-RU" sz="1400" b="1" spc="-1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</a:t>
          </a:r>
          <a:r>
            <a:rPr lang="ru-RU" sz="1400" b="1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е</a:t>
          </a:r>
          <a:r>
            <a:rPr lang="ru-RU" sz="1400" b="1" spc="-1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ж</a:t>
          </a:r>
          <a:r>
            <a:rPr lang="ru-RU" sz="1400" b="1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ду  </a:t>
          </a:r>
          <a:r>
            <a: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РСО и </a:t>
          </a:r>
          <a:r>
            <a:rPr lang="ru-RU" sz="1400" b="1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владельцем смежных </a:t>
          </a:r>
          <a:r>
            <a: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сетей</a:t>
          </a:r>
          <a:endParaRPr lang="ru-RU" sz="1400" dirty="0">
            <a:solidFill>
              <a:schemeClr val="tx2">
                <a:lumMod val="75000"/>
              </a:schemeClr>
            </a:solidFill>
          </a:endParaRPr>
        </a:p>
      </dgm:t>
    </dgm:pt>
    <dgm:pt modelId="{A8E5368C-33FF-41E8-876D-332426AA67C3}" type="parTrans" cxnId="{2999E615-7083-4EBF-8148-10FB53245205}">
      <dgm:prSet/>
      <dgm:spPr/>
      <dgm:t>
        <a:bodyPr/>
        <a:lstStyle/>
        <a:p>
          <a:endParaRPr lang="ru-RU"/>
        </a:p>
      </dgm:t>
    </dgm:pt>
    <dgm:pt modelId="{0F2DDDEE-91D5-48C4-8900-312E57A2C8DA}" type="sibTrans" cxnId="{2999E615-7083-4EBF-8148-10FB53245205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F0A33B4E-54EA-46C6-8BDF-95BAE2F56CAF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2.</a:t>
          </a:r>
          <a:r>
            <a:rPr lang="ru-RU" sz="1400" b="1" spc="-2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spc="-1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Договор подключения</a:t>
          </a:r>
          <a:r>
            <a:rPr lang="ru-RU" sz="1400" b="1" spc="-6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spc="-1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между </a:t>
          </a:r>
          <a:r>
            <a:rPr lang="ru-RU" sz="1400" b="1" spc="-46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РСО</a:t>
          </a:r>
          <a:r>
            <a:rPr lang="ru-RU" sz="1400" b="1" spc="-4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и</a:t>
          </a:r>
          <a:r>
            <a:rPr lang="ru-RU" sz="1400" b="1" spc="-2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spc="-1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заявителем</a:t>
          </a:r>
          <a:endParaRPr lang="ru-RU" sz="1400" dirty="0">
            <a:solidFill>
              <a:schemeClr val="tx2">
                <a:lumMod val="75000"/>
              </a:schemeClr>
            </a:solidFill>
          </a:endParaRPr>
        </a:p>
      </dgm:t>
    </dgm:pt>
    <dgm:pt modelId="{84408567-6C46-4C31-9D06-5A8E8482B476}" type="parTrans" cxnId="{F1977FDE-17CA-4AC9-9F64-BAFECD24443A}">
      <dgm:prSet/>
      <dgm:spPr/>
      <dgm:t>
        <a:bodyPr/>
        <a:lstStyle/>
        <a:p>
          <a:endParaRPr lang="ru-RU"/>
        </a:p>
      </dgm:t>
    </dgm:pt>
    <dgm:pt modelId="{867195ED-C20A-4DFD-B792-F974DC1B3E34}" type="sibTrans" cxnId="{F1977FDE-17CA-4AC9-9F64-BAFECD24443A}">
      <dgm:prSet/>
      <dgm:spPr/>
      <dgm:t>
        <a:bodyPr/>
        <a:lstStyle/>
        <a:p>
          <a:endParaRPr lang="ru-RU"/>
        </a:p>
      </dgm:t>
    </dgm:pt>
    <dgm:pt modelId="{7DED7183-452A-4100-B6BE-541D880CF0B0}" type="pres">
      <dgm:prSet presAssocID="{FFCC6F31-3BC3-448A-BAA7-F97CDAE30BC7}" presName="linearFlow" presStyleCnt="0">
        <dgm:presLayoutVars>
          <dgm:resizeHandles val="exact"/>
        </dgm:presLayoutVars>
      </dgm:prSet>
      <dgm:spPr/>
    </dgm:pt>
    <dgm:pt modelId="{DE0B0AFB-AAF7-4B23-9B2D-117E9C0AAE1B}" type="pres">
      <dgm:prSet presAssocID="{3C70C1BF-03A7-4859-B39B-01AA0357B2DB}" presName="node" presStyleLbl="node1" presStyleIdx="0" presStyleCnt="2" custScaleX="1435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C1DAA2-DD46-457A-9342-985B4B81ACE0}" type="pres">
      <dgm:prSet presAssocID="{0F2DDDEE-91D5-48C4-8900-312E57A2C8DA}" presName="sibTrans" presStyleLbl="sibTrans2D1" presStyleIdx="0" presStyleCnt="1"/>
      <dgm:spPr/>
      <dgm:t>
        <a:bodyPr/>
        <a:lstStyle/>
        <a:p>
          <a:endParaRPr lang="ru-RU"/>
        </a:p>
      </dgm:t>
    </dgm:pt>
    <dgm:pt modelId="{302E0D96-39B6-4DC2-894B-406F2BA27EA2}" type="pres">
      <dgm:prSet presAssocID="{0F2DDDEE-91D5-48C4-8900-312E57A2C8DA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F9137D07-E655-482C-9318-485551D97CD2}" type="pres">
      <dgm:prSet presAssocID="{F0A33B4E-54EA-46C6-8BDF-95BAE2F56CAF}" presName="node" presStyleLbl="node1" presStyleIdx="1" presStyleCnt="2" custScaleX="1408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5A967D-C1D6-420D-92F6-08F177285146}" type="presOf" srcId="{F0A33B4E-54EA-46C6-8BDF-95BAE2F56CAF}" destId="{F9137D07-E655-482C-9318-485551D97CD2}" srcOrd="0" destOrd="0" presId="urn:microsoft.com/office/officeart/2005/8/layout/process2"/>
    <dgm:cxn modelId="{22393344-2D6B-40B3-AA1E-F6BCE23E1E8B}" type="presOf" srcId="{0F2DDDEE-91D5-48C4-8900-312E57A2C8DA}" destId="{29C1DAA2-DD46-457A-9342-985B4B81ACE0}" srcOrd="0" destOrd="0" presId="urn:microsoft.com/office/officeart/2005/8/layout/process2"/>
    <dgm:cxn modelId="{F1977FDE-17CA-4AC9-9F64-BAFECD24443A}" srcId="{FFCC6F31-3BC3-448A-BAA7-F97CDAE30BC7}" destId="{F0A33B4E-54EA-46C6-8BDF-95BAE2F56CAF}" srcOrd="1" destOrd="0" parTransId="{84408567-6C46-4C31-9D06-5A8E8482B476}" sibTransId="{867195ED-C20A-4DFD-B792-F974DC1B3E34}"/>
    <dgm:cxn modelId="{2999E615-7083-4EBF-8148-10FB53245205}" srcId="{FFCC6F31-3BC3-448A-BAA7-F97CDAE30BC7}" destId="{3C70C1BF-03A7-4859-B39B-01AA0357B2DB}" srcOrd="0" destOrd="0" parTransId="{A8E5368C-33FF-41E8-876D-332426AA67C3}" sibTransId="{0F2DDDEE-91D5-48C4-8900-312E57A2C8DA}"/>
    <dgm:cxn modelId="{6161928E-0FE3-4753-9A91-B75CB7501CAC}" type="presOf" srcId="{FFCC6F31-3BC3-448A-BAA7-F97CDAE30BC7}" destId="{7DED7183-452A-4100-B6BE-541D880CF0B0}" srcOrd="0" destOrd="0" presId="urn:microsoft.com/office/officeart/2005/8/layout/process2"/>
    <dgm:cxn modelId="{0812CEE3-293F-4B8A-BB23-5B9177E9F703}" type="presOf" srcId="{0F2DDDEE-91D5-48C4-8900-312E57A2C8DA}" destId="{302E0D96-39B6-4DC2-894B-406F2BA27EA2}" srcOrd="1" destOrd="0" presId="urn:microsoft.com/office/officeart/2005/8/layout/process2"/>
    <dgm:cxn modelId="{5981B5B8-60FF-4ED3-87F4-D9D45C3E68FD}" type="presOf" srcId="{3C70C1BF-03A7-4859-B39B-01AA0357B2DB}" destId="{DE0B0AFB-AAF7-4B23-9B2D-117E9C0AAE1B}" srcOrd="0" destOrd="0" presId="urn:microsoft.com/office/officeart/2005/8/layout/process2"/>
    <dgm:cxn modelId="{20F23971-879D-4B88-AADD-2EECD8596BB7}" type="presParOf" srcId="{7DED7183-452A-4100-B6BE-541D880CF0B0}" destId="{DE0B0AFB-AAF7-4B23-9B2D-117E9C0AAE1B}" srcOrd="0" destOrd="0" presId="urn:microsoft.com/office/officeart/2005/8/layout/process2"/>
    <dgm:cxn modelId="{3DEAD86A-F650-4B49-A86B-BEF353304C94}" type="presParOf" srcId="{7DED7183-452A-4100-B6BE-541D880CF0B0}" destId="{29C1DAA2-DD46-457A-9342-985B4B81ACE0}" srcOrd="1" destOrd="0" presId="urn:microsoft.com/office/officeart/2005/8/layout/process2"/>
    <dgm:cxn modelId="{68924844-D469-4A5D-8BEE-A5CD8D36402B}" type="presParOf" srcId="{29C1DAA2-DD46-457A-9342-985B4B81ACE0}" destId="{302E0D96-39B6-4DC2-894B-406F2BA27EA2}" srcOrd="0" destOrd="0" presId="urn:microsoft.com/office/officeart/2005/8/layout/process2"/>
    <dgm:cxn modelId="{F687CCE7-D3A2-4264-9325-99BE7B8ED5F8}" type="presParOf" srcId="{7DED7183-452A-4100-B6BE-541D880CF0B0}" destId="{F9137D07-E655-482C-9318-485551D97CD2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F71DD-8B22-4688-B059-A2046F2295D5}">
      <dsp:nvSpPr>
        <dsp:cNvPr id="0" name=""/>
        <dsp:cNvSpPr/>
      </dsp:nvSpPr>
      <dsp:spPr>
        <a:xfrm>
          <a:off x="51928" y="860853"/>
          <a:ext cx="1936480" cy="944318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Запрос</a:t>
          </a:r>
          <a:r>
            <a:rPr lang="ru-RU" sz="1400" kern="1200" spc="-3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на </a:t>
          </a:r>
          <a:r>
            <a:rPr lang="ru-RU" sz="1400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подключение </a:t>
          </a:r>
          <a:r>
            <a:rPr lang="ru-RU" sz="140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к </a:t>
          </a:r>
          <a:r>
            <a:rPr lang="ru-RU" sz="1400" kern="1200" spc="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сме</a:t>
          </a:r>
          <a:r>
            <a:rPr lang="ru-RU" sz="1400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ж</a:t>
          </a:r>
          <a:r>
            <a:rPr lang="ru-RU" sz="140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н</a:t>
          </a:r>
          <a:r>
            <a:rPr lang="ru-RU" sz="1400" kern="1200" spc="-1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ы</a:t>
          </a:r>
          <a:r>
            <a:rPr lang="ru-RU" sz="140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 с</a:t>
          </a:r>
          <a:r>
            <a:rPr lang="ru-RU" sz="1400" kern="1200" spc="-1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е</a:t>
          </a:r>
          <a:r>
            <a:rPr lang="ru-RU" sz="140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тям</a:t>
          </a:r>
          <a:endParaRPr lang="ru-RU" sz="1400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9586" y="888511"/>
        <a:ext cx="1881164" cy="889002"/>
      </dsp:txXfrm>
    </dsp:sp>
    <dsp:sp modelId="{DEEF22B9-B076-4C42-818B-8D2264E27642}">
      <dsp:nvSpPr>
        <dsp:cNvPr id="0" name=""/>
        <dsp:cNvSpPr/>
      </dsp:nvSpPr>
      <dsp:spPr>
        <a:xfrm rot="18591564">
          <a:off x="1807410" y="923096"/>
          <a:ext cx="1008081" cy="46009"/>
        </a:xfrm>
        <a:custGeom>
          <a:avLst/>
          <a:gdLst/>
          <a:ahLst/>
          <a:cxnLst/>
          <a:rect l="0" t="0" r="0" b="0"/>
          <a:pathLst>
            <a:path>
              <a:moveTo>
                <a:pt x="0" y="23004"/>
              </a:moveTo>
              <a:lnTo>
                <a:pt x="1008081" y="230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400" kern="120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86249" y="920899"/>
        <a:ext cx="50404" cy="50404"/>
      </dsp:txXfrm>
    </dsp:sp>
    <dsp:sp modelId="{D3548739-F3E1-4C8A-BAD5-61D20EFE1AF3}">
      <dsp:nvSpPr>
        <dsp:cNvPr id="0" name=""/>
        <dsp:cNvSpPr/>
      </dsp:nvSpPr>
      <dsp:spPr>
        <a:xfrm>
          <a:off x="2634494" y="78256"/>
          <a:ext cx="2329318" cy="96186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Согласие</a:t>
          </a:r>
          <a:r>
            <a:rPr lang="ru-RU" sz="1400" kern="1200" spc="-4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владельца </a:t>
          </a:r>
          <a:r>
            <a:rPr lang="ru-RU" sz="140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смежных</a:t>
          </a:r>
          <a:r>
            <a:rPr lang="ru-RU" sz="1400" kern="1200" spc="-4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сетей</a:t>
          </a:r>
          <a:r>
            <a:rPr lang="ru-RU" sz="1400" kern="1200" spc="-4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/ </a:t>
          </a:r>
          <a:r>
            <a:rPr lang="ru-RU" sz="1400" kern="1200" spc="-23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гарантирующей </a:t>
          </a:r>
          <a:r>
            <a:rPr lang="ru-RU" sz="140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организации</a:t>
          </a:r>
          <a:endParaRPr lang="ru-RU" sz="1400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62666" y="106428"/>
        <a:ext cx="2272974" cy="905523"/>
      </dsp:txXfrm>
    </dsp:sp>
    <dsp:sp modelId="{9F114252-1569-4E81-83C1-497CD9E1FD15}">
      <dsp:nvSpPr>
        <dsp:cNvPr id="0" name=""/>
        <dsp:cNvSpPr/>
      </dsp:nvSpPr>
      <dsp:spPr>
        <a:xfrm rot="21368636">
          <a:off x="4963253" y="519561"/>
          <a:ext cx="494380" cy="46009"/>
        </a:xfrm>
        <a:custGeom>
          <a:avLst/>
          <a:gdLst/>
          <a:ahLst/>
          <a:cxnLst/>
          <a:rect l="0" t="0" r="0" b="0"/>
          <a:pathLst>
            <a:path>
              <a:moveTo>
                <a:pt x="0" y="23004"/>
              </a:moveTo>
              <a:lnTo>
                <a:pt x="494380" y="230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400" kern="120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98083" y="530206"/>
        <a:ext cx="24719" cy="24719"/>
      </dsp:txXfrm>
    </dsp:sp>
    <dsp:sp modelId="{B4AC9597-F4BB-4E92-AEBE-2C32AB3A12F1}">
      <dsp:nvSpPr>
        <dsp:cNvPr id="0" name=""/>
        <dsp:cNvSpPr/>
      </dsp:nvSpPr>
      <dsp:spPr>
        <a:xfrm>
          <a:off x="5457073" y="63679"/>
          <a:ext cx="2135504" cy="92452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Проект</a:t>
          </a:r>
          <a:r>
            <a:rPr lang="ru-RU" sz="1400" kern="1200" spc="-2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договора</a:t>
          </a:r>
          <a:r>
            <a:rPr lang="ru-RU" sz="1400" kern="1200" spc="-3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подключением </a:t>
          </a:r>
          <a:r>
            <a:rPr lang="ru-RU" sz="140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 </a:t>
          </a:r>
          <a:r>
            <a:rPr lang="ru-RU" sz="1400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смежные </a:t>
          </a:r>
          <a:r>
            <a:rPr lang="ru-RU" sz="1400" kern="1200" spc="-24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сети</a:t>
          </a:r>
          <a:endParaRPr lang="ru-RU" sz="1400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84151" y="90757"/>
        <a:ext cx="2081348" cy="870371"/>
      </dsp:txXfrm>
    </dsp:sp>
    <dsp:sp modelId="{8D189B8A-0FA5-4611-B5CE-7CF21FB1BC5A}">
      <dsp:nvSpPr>
        <dsp:cNvPr id="0" name=""/>
        <dsp:cNvSpPr/>
      </dsp:nvSpPr>
      <dsp:spPr>
        <a:xfrm rot="2916149">
          <a:off x="1822939" y="1676460"/>
          <a:ext cx="977023" cy="46009"/>
        </a:xfrm>
        <a:custGeom>
          <a:avLst/>
          <a:gdLst/>
          <a:ahLst/>
          <a:cxnLst/>
          <a:rect l="0" t="0" r="0" b="0"/>
          <a:pathLst>
            <a:path>
              <a:moveTo>
                <a:pt x="0" y="23004"/>
              </a:moveTo>
              <a:lnTo>
                <a:pt x="977023" y="230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400" kern="120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87025" y="1675039"/>
        <a:ext cx="48851" cy="48851"/>
      </dsp:txXfrm>
    </dsp:sp>
    <dsp:sp modelId="{1C868ACE-3C47-4DAB-9744-D6BAD03A73A2}">
      <dsp:nvSpPr>
        <dsp:cNvPr id="0" name=""/>
        <dsp:cNvSpPr/>
      </dsp:nvSpPr>
      <dsp:spPr>
        <a:xfrm>
          <a:off x="2634494" y="1565188"/>
          <a:ext cx="2270417" cy="100145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Отказ</a:t>
          </a:r>
          <a:r>
            <a:rPr lang="ru-RU" sz="1400" kern="1200" spc="-1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или</a:t>
          </a:r>
          <a:r>
            <a:rPr lang="ru-RU" sz="1400" kern="1200" spc="-1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неполучение</a:t>
          </a:r>
          <a:endParaRPr lang="ru-RU" sz="1400" kern="1200" dirty="0" smtClean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ответа</a:t>
          </a:r>
          <a:r>
            <a:rPr lang="ru-RU" sz="1400" kern="1200" spc="-4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от</a:t>
          </a:r>
          <a:r>
            <a:rPr lang="ru-RU" sz="1400" kern="1200" spc="-2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владельца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смежных</a:t>
          </a:r>
          <a:r>
            <a:rPr lang="ru-RU" sz="1400" kern="1200" spc="-2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сетей</a:t>
          </a:r>
          <a:r>
            <a:rPr lang="ru-RU" sz="1400" kern="1200" spc="-1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</a:t>
          </a:r>
          <a:r>
            <a:rPr lang="ru-RU" sz="1400" kern="1200" spc="-3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течении </a:t>
          </a:r>
          <a:r>
            <a:rPr lang="ru-RU" sz="1400" kern="1200" spc="-229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5</a:t>
          </a:r>
          <a:r>
            <a:rPr lang="ru-RU" sz="1400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рабочих</a:t>
          </a:r>
          <a:r>
            <a:rPr lang="ru-RU" sz="1400" kern="1200" spc="-1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дней</a:t>
          </a:r>
          <a:endParaRPr lang="ru-RU" sz="1400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63826" y="1594520"/>
        <a:ext cx="2211753" cy="942793"/>
      </dsp:txXfrm>
    </dsp:sp>
    <dsp:sp modelId="{7D5AA91F-6C83-43B8-9533-E27A2A6B631D}">
      <dsp:nvSpPr>
        <dsp:cNvPr id="0" name=""/>
        <dsp:cNvSpPr/>
      </dsp:nvSpPr>
      <dsp:spPr>
        <a:xfrm rot="19068454">
          <a:off x="4808360" y="1792644"/>
          <a:ext cx="745264" cy="46009"/>
        </a:xfrm>
        <a:custGeom>
          <a:avLst/>
          <a:gdLst/>
          <a:ahLst/>
          <a:cxnLst/>
          <a:rect l="0" t="0" r="0" b="0"/>
          <a:pathLst>
            <a:path>
              <a:moveTo>
                <a:pt x="0" y="23004"/>
              </a:moveTo>
              <a:lnTo>
                <a:pt x="745264" y="230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400" kern="120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62361" y="1797017"/>
        <a:ext cx="37263" cy="37263"/>
      </dsp:txXfrm>
    </dsp:sp>
    <dsp:sp modelId="{02C5FC11-574F-4E10-88F6-530E0B51F241}">
      <dsp:nvSpPr>
        <dsp:cNvPr id="0" name=""/>
        <dsp:cNvSpPr/>
      </dsp:nvSpPr>
      <dsp:spPr>
        <a:xfrm>
          <a:off x="5457073" y="1111121"/>
          <a:ext cx="2200045" cy="908518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Уведомление</a:t>
          </a:r>
          <a:r>
            <a:rPr lang="ru-RU" sz="1400" kern="1200" spc="-2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+ </a:t>
          </a:r>
          <a:r>
            <a:rPr lang="ru-RU" sz="1400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проект</a:t>
          </a:r>
          <a:endParaRPr lang="ru-RU" sz="1400" kern="1200" dirty="0" smtClean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договора</a:t>
          </a:r>
          <a:r>
            <a:rPr lang="ru-RU" sz="1400" kern="1200" spc="-3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</a:t>
          </a:r>
          <a:r>
            <a:rPr lang="ru-RU" sz="1400" kern="1200" spc="-2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точкой</a:t>
          </a:r>
          <a:endParaRPr lang="ru-RU" sz="1400" kern="1200" dirty="0" smtClean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подключения</a:t>
          </a:r>
          <a:r>
            <a:rPr lang="ru-RU" sz="1400" kern="1200" spc="-1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на</a:t>
          </a:r>
          <a:r>
            <a:rPr lang="ru-RU" sz="1400" kern="1200" spc="-2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сетях</a:t>
          </a:r>
          <a:r>
            <a:rPr lang="ru-RU" sz="1400" kern="1200" spc="-1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РСО</a:t>
          </a:r>
          <a:endParaRPr lang="ru-RU" sz="1400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83683" y="1137731"/>
        <a:ext cx="2146825" cy="855298"/>
      </dsp:txXfrm>
    </dsp:sp>
    <dsp:sp modelId="{6BCC67FF-E5B2-4018-ADEE-A19D7C7E151C}">
      <dsp:nvSpPr>
        <dsp:cNvPr id="0" name=""/>
        <dsp:cNvSpPr/>
      </dsp:nvSpPr>
      <dsp:spPr>
        <a:xfrm rot="2238412">
          <a:off x="4833896" y="2253281"/>
          <a:ext cx="694192" cy="46009"/>
        </a:xfrm>
        <a:custGeom>
          <a:avLst/>
          <a:gdLst/>
          <a:ahLst/>
          <a:cxnLst/>
          <a:rect l="0" t="0" r="0" b="0"/>
          <a:pathLst>
            <a:path>
              <a:moveTo>
                <a:pt x="0" y="23004"/>
              </a:moveTo>
              <a:lnTo>
                <a:pt x="694192" y="230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400" kern="120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63638" y="2258932"/>
        <a:ext cx="34709" cy="34709"/>
      </dsp:txXfrm>
    </dsp:sp>
    <dsp:sp modelId="{E011513B-5484-437B-B546-D453307B83ED}">
      <dsp:nvSpPr>
        <dsp:cNvPr id="0" name=""/>
        <dsp:cNvSpPr/>
      </dsp:nvSpPr>
      <dsp:spPr>
        <a:xfrm>
          <a:off x="5457073" y="2077712"/>
          <a:ext cx="2184339" cy="81788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Отказ</a:t>
          </a:r>
          <a:r>
            <a:rPr lang="ru-RU" sz="1400" kern="1200" spc="-1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</a:t>
          </a:r>
          <a:r>
            <a:rPr lang="ru-RU" sz="1400" kern="1200" spc="-2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подключении</a:t>
          </a:r>
          <a:endParaRPr lang="ru-RU" sz="1400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81028" y="2101667"/>
        <a:ext cx="2136429" cy="7699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0B0AFB-AAF7-4B23-9B2D-117E9C0AAE1B}">
      <dsp:nvSpPr>
        <dsp:cNvPr id="0" name=""/>
        <dsp:cNvSpPr/>
      </dsp:nvSpPr>
      <dsp:spPr>
        <a:xfrm>
          <a:off x="990598" y="229"/>
          <a:ext cx="3276603" cy="751656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ru-RU" sz="14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.</a:t>
          </a:r>
          <a:r>
            <a:rPr lang="ru-RU" sz="1400" b="1" kern="1200" spc="-18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Дог</a:t>
          </a:r>
          <a:r>
            <a:rPr lang="ru-RU" sz="1400" b="1" kern="1200" spc="-1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</a:t>
          </a:r>
          <a:r>
            <a:rPr lang="ru-RU" sz="1400" b="1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</a:t>
          </a:r>
          <a:r>
            <a:rPr lang="ru-RU" sz="1400" b="1" kern="1200" spc="-1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</a:t>
          </a:r>
          <a:r>
            <a:rPr lang="ru-RU" sz="14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р п</a:t>
          </a:r>
          <a:r>
            <a:rPr lang="ru-RU" sz="1400" b="1" kern="1200" spc="-1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</a:t>
          </a:r>
          <a:r>
            <a:rPr lang="ru-RU" sz="1400" b="1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</a:t>
          </a:r>
          <a:r>
            <a:rPr lang="ru-RU" sz="1400" b="1" kern="1200" spc="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к</a:t>
          </a:r>
          <a:r>
            <a:rPr lang="ru-RU" sz="1400" b="1" kern="1200" spc="-1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л</a:t>
          </a:r>
          <a:r>
            <a:rPr lang="ru-RU" sz="1400" b="1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ючен</a:t>
          </a:r>
          <a:r>
            <a:rPr lang="ru-RU" sz="1400" b="1" kern="1200" spc="-1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и</a:t>
          </a:r>
          <a:r>
            <a:rPr lang="ru-RU" sz="14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я </a:t>
          </a:r>
          <a:r>
            <a:rPr lang="ru-RU" sz="1400" b="1" kern="1200" spc="-1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</a:t>
          </a:r>
          <a:r>
            <a:rPr lang="ru-RU" sz="1400" b="1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е</a:t>
          </a:r>
          <a:r>
            <a:rPr lang="ru-RU" sz="1400" b="1" kern="1200" spc="-1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ж</a:t>
          </a:r>
          <a:r>
            <a:rPr lang="ru-RU" sz="1400" b="1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ду  </a:t>
          </a:r>
          <a:r>
            <a:rPr lang="ru-RU" sz="14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РСО и </a:t>
          </a:r>
          <a:r>
            <a:rPr lang="ru-RU" sz="1400" b="1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владельцем смежных </a:t>
          </a:r>
          <a:r>
            <a:rPr lang="ru-RU" sz="14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сетей</a:t>
          </a:r>
          <a:endParaRPr lang="ru-RU" sz="14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012613" y="22244"/>
        <a:ext cx="3232573" cy="707626"/>
      </dsp:txXfrm>
    </dsp:sp>
    <dsp:sp modelId="{29C1DAA2-DD46-457A-9342-985B4B81ACE0}">
      <dsp:nvSpPr>
        <dsp:cNvPr id="0" name=""/>
        <dsp:cNvSpPr/>
      </dsp:nvSpPr>
      <dsp:spPr>
        <a:xfrm rot="5400000">
          <a:off x="2487964" y="770677"/>
          <a:ext cx="281871" cy="3382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2527427" y="798864"/>
        <a:ext cx="202947" cy="197310"/>
      </dsp:txXfrm>
    </dsp:sp>
    <dsp:sp modelId="{F9137D07-E655-482C-9318-485551D97CD2}">
      <dsp:nvSpPr>
        <dsp:cNvPr id="0" name=""/>
        <dsp:cNvSpPr/>
      </dsp:nvSpPr>
      <dsp:spPr>
        <a:xfrm>
          <a:off x="1020690" y="1127714"/>
          <a:ext cx="3216419" cy="751656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2.</a:t>
          </a:r>
          <a:r>
            <a:rPr lang="ru-RU" sz="1400" b="1" kern="1200" spc="-2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spc="-1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Договор подключения</a:t>
          </a:r>
          <a:r>
            <a:rPr lang="ru-RU" sz="1400" b="1" kern="1200" spc="-6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spc="-1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между </a:t>
          </a:r>
          <a:r>
            <a:rPr lang="ru-RU" sz="1400" b="1" kern="1200" spc="-46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РСО</a:t>
          </a:r>
          <a:r>
            <a:rPr lang="ru-RU" sz="1400" b="1" kern="1200" spc="-4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и</a:t>
          </a:r>
          <a:r>
            <a:rPr lang="ru-RU" sz="1400" b="1" kern="1200" spc="-2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spc="-1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заявителем</a:t>
          </a:r>
          <a:endParaRPr lang="ru-RU" sz="14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042705" y="1149729"/>
        <a:ext cx="3172389" cy="707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337BA-E8F9-4A95-8D4E-4AF43F092052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662A7-D1F4-4E95-905A-FE066E4A4E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787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1813-4CB5-47E9-9800-A7E4F45B9D1D}" type="datetime1">
              <a:rPr lang="en-US" smtClean="0"/>
              <a:t>12/8/2022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1813-4CB5-47E9-9800-A7E4F45B9D1D}" type="datetime1">
              <a:rPr lang="en-US" smtClean="0"/>
              <a:t>12/8/2022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1813-4CB5-47E9-9800-A7E4F45B9D1D}" type="datetime1">
              <a:rPr lang="en-US" smtClean="0"/>
              <a:t>12/8/2022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1813-4CB5-47E9-9800-A7E4F45B9D1D}" type="datetime1">
              <a:rPr lang="en-US" smtClean="0"/>
              <a:t>12/8/2022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1813-4CB5-47E9-9800-A7E4F45B9D1D}" type="datetime1">
              <a:rPr lang="en-US" smtClean="0"/>
              <a:t>12/8/2022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1813-4CB5-47E9-9800-A7E4F45B9D1D}" type="datetime1">
              <a:rPr lang="en-US" smtClean="0"/>
              <a:t>12/8/2022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1813-4CB5-47E9-9800-A7E4F45B9D1D}" type="datetime1">
              <a:rPr lang="en-US" smtClean="0"/>
              <a:t>12/8/2022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1813-4CB5-47E9-9800-A7E4F45B9D1D}" type="datetime1">
              <a:rPr lang="en-US" smtClean="0"/>
              <a:t>12/8/2022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1813-4CB5-47E9-9800-A7E4F45B9D1D}" type="datetime1">
              <a:rPr lang="en-US" smtClean="0"/>
              <a:t>12/8/2022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1813-4CB5-47E9-9800-A7E4F45B9D1D}" type="datetime1">
              <a:rPr lang="en-US" smtClean="0"/>
              <a:t>12/8/2022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1813-4CB5-47E9-9800-A7E4F45B9D1D}" type="datetime1">
              <a:rPr lang="en-US" smtClean="0"/>
              <a:t>12/8/2022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2E1813-4CB5-47E9-9800-A7E4F45B9D1D}" type="datetime1">
              <a:rPr lang="en-US" smtClean="0"/>
              <a:t>12/8/2022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609600"/>
            <a:ext cx="5572505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32130" algn="ctr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ГУП</a:t>
            </a:r>
            <a:r>
              <a:rPr sz="3200" spc="-3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РБ</a:t>
            </a:r>
            <a:r>
              <a:rPr sz="3200" spc="-3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spc="-5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Уф</a:t>
            </a:r>
            <a:r>
              <a:rPr sz="3200" spc="-5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spc="-5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3200" spc="-5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одоканал</a:t>
            </a:r>
            <a:r>
              <a:rPr sz="3200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8200" y="4191000"/>
            <a:ext cx="7659370" cy="1770421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065" marR="5080" algn="ctr">
              <a:lnSpc>
                <a:spcPct val="101499"/>
              </a:lnSpc>
              <a:spcBef>
                <a:spcPts val="65"/>
              </a:spcBef>
            </a:pPr>
            <a:r>
              <a:rPr sz="28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Новое </a:t>
            </a:r>
            <a:r>
              <a:rPr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sz="28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правилах </a:t>
            </a:r>
            <a:r>
              <a:rPr sz="2800" b="1" spc="-5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подключения</a:t>
            </a:r>
            <a:r>
              <a:rPr sz="28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2065" marR="5080" algn="ctr">
              <a:lnSpc>
                <a:spcPct val="101499"/>
              </a:lnSpc>
              <a:spcBef>
                <a:spcPts val="65"/>
              </a:spcBef>
            </a:pPr>
            <a:r>
              <a:rPr sz="2800" b="1" spc="-5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sz="28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технологического </a:t>
            </a:r>
            <a:r>
              <a:rPr sz="2800" b="1" spc="-67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присоединения) </a:t>
            </a:r>
            <a:endParaRPr lang="ru-RU" sz="2800" b="1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2065" marR="5080" algn="ctr">
              <a:lnSpc>
                <a:spcPct val="101499"/>
              </a:lnSpc>
              <a:spcBef>
                <a:spcPts val="65"/>
              </a:spcBef>
            </a:pPr>
            <a:r>
              <a:rPr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sz="2800" b="1" spc="-1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централизованным</a:t>
            </a:r>
            <a:r>
              <a:rPr sz="2800" b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системам</a:t>
            </a:r>
            <a:endParaRPr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175" algn="ctr">
              <a:lnSpc>
                <a:spcPct val="100000"/>
              </a:lnSpc>
              <a:spcBef>
                <a:spcPts val="25"/>
              </a:spcBef>
            </a:pPr>
            <a:r>
              <a:rPr sz="28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холодного</a:t>
            </a:r>
            <a:r>
              <a:rPr sz="2800" b="1" spc="-1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водоснабжения</a:t>
            </a:r>
            <a:r>
              <a:rPr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r>
              <a:rPr sz="28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водоотведения</a:t>
            </a:r>
            <a:endParaRPr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14800" y="6324600"/>
            <a:ext cx="11430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400" b="1" spc="-1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r>
              <a:rPr sz="1400" b="1" spc="-15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</a:t>
            </a:r>
            <a:r>
              <a:rPr lang="ru-RU" sz="1400" b="1" spc="-15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</a:t>
            </a:r>
            <a:endParaRPr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UV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152400"/>
            <a:ext cx="1328503" cy="441668"/>
          </a:xfrm>
          <a:prstGeom prst="rect">
            <a:avLst/>
          </a:prstGeom>
        </p:spPr>
      </p:pic>
      <p:pic>
        <p:nvPicPr>
          <p:cNvPr id="9" name="Рисунок 8" descr="86891fbfb2cb02370fe93f849b3ae6d4.jpg"/>
          <p:cNvPicPr>
            <a:picLocks noChangeAspect="1"/>
          </p:cNvPicPr>
          <p:nvPr/>
        </p:nvPicPr>
        <p:blipFill>
          <a:blip r:embed="rId3" cstate="print"/>
          <a:srcRect l="14767" t="6686" r="14552" b="9739"/>
          <a:stretch>
            <a:fillRect/>
          </a:stretch>
        </p:blipFill>
        <p:spPr>
          <a:xfrm>
            <a:off x="304800" y="1295400"/>
            <a:ext cx="8534400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03120" cy="215444"/>
          </a:xfrm>
        </p:spPr>
        <p:txBody>
          <a:bodyPr>
            <a:normAutofit/>
          </a:bodyPr>
          <a:lstStyle/>
          <a:p>
            <a:fld id="{B6F15528-21DE-4FAA-801E-634DDDAF4B2B}" type="slidenum">
              <a:rPr lang="ru-RU" smtClean="0">
                <a:solidFill>
                  <a:schemeClr val="tx2">
                    <a:lumMod val="75000"/>
                  </a:schemeClr>
                </a:solidFill>
              </a:rPr>
              <a:pPr/>
              <a:t>10</a:t>
            </a:fld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95800" y="1905000"/>
            <a:ext cx="4076700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sz="1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заключен</a:t>
            </a:r>
            <a:r>
              <a:rPr sz="14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договор</a:t>
            </a:r>
            <a:r>
              <a:rPr sz="14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14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подключении</a:t>
            </a:r>
            <a:r>
              <a:rPr sz="14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со </a:t>
            </a:r>
            <a:r>
              <a:rPr sz="1400" spc="-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множественностью</a:t>
            </a:r>
            <a:r>
              <a:rPr sz="14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лиц,</a:t>
            </a:r>
            <a:r>
              <a:rPr sz="1400" spc="-1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включая</a:t>
            </a:r>
            <a:r>
              <a:rPr sz="1400" spc="-1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РСО, </a:t>
            </a:r>
            <a:r>
              <a:rPr sz="1400" spc="-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заявителя</a:t>
            </a:r>
            <a:r>
              <a:rPr sz="140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1400" spc="-1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смежного</a:t>
            </a:r>
            <a:r>
              <a:rPr sz="14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владельца;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0" y="3124200"/>
            <a:ext cx="388302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400" spc="-45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sz="14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вступает</a:t>
            </a:r>
            <a:r>
              <a:rPr sz="14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140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силу</a:t>
            </a:r>
            <a:r>
              <a:rPr sz="14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14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даты</a:t>
            </a:r>
            <a:r>
              <a:rPr sz="14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40" dirty="0">
                <a:latin typeface="Times New Roman" pitchFamily="18" charset="0"/>
                <a:cs typeface="Times New Roman" pitchFamily="18" charset="0"/>
              </a:rPr>
              <a:t>заключения </a:t>
            </a:r>
            <a:r>
              <a:rPr sz="1400" spc="-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договора</a:t>
            </a:r>
            <a:r>
              <a:rPr sz="14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14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подключении</a:t>
            </a:r>
            <a:r>
              <a:rPr sz="14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между</a:t>
            </a:r>
            <a:r>
              <a:rPr sz="140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РСО </a:t>
            </a:r>
            <a:r>
              <a:rPr sz="1400" spc="-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1400" spc="-1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заявителем.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4400" y="3962400"/>
            <a:ext cx="7848600" cy="26135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Aft>
                <a:spcPts val="600"/>
              </a:spcAft>
            </a:pPr>
            <a:r>
              <a:rPr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4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случае</a:t>
            </a:r>
            <a:r>
              <a:rPr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незаключения</a:t>
            </a:r>
            <a:r>
              <a:rPr sz="1400" b="1" spc="-2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договора</a:t>
            </a:r>
            <a:r>
              <a:rPr sz="1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подключении</a:t>
            </a:r>
            <a:r>
              <a:rPr sz="1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между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РСО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смежным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владельцем</a:t>
            </a:r>
            <a:r>
              <a:rPr sz="14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1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течение</a:t>
            </a:r>
            <a:r>
              <a:rPr sz="1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60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рабочих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дней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 со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дня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получения</a:t>
            </a:r>
            <a:r>
              <a:rPr sz="1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заявителя</a:t>
            </a:r>
            <a:r>
              <a:rPr sz="14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заявления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подключении</a:t>
            </a:r>
            <a:r>
              <a:rPr sz="14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sz="1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400" b="1" spc="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случае</a:t>
            </a:r>
            <a:r>
              <a:rPr sz="1400" b="1" spc="-1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расторжения </a:t>
            </a:r>
            <a:r>
              <a:rPr sz="1400" b="1" spc="-39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такого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договора,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РСО</a:t>
            </a:r>
            <a:r>
              <a:rPr sz="1400" b="1" spc="-10" dirty="0" smtClean="0">
                <a:solidFill>
                  <a:srgbClr val="006E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13970" marR="1337310">
              <a:spcAft>
                <a:spcPts val="600"/>
              </a:spcAft>
              <a:buSzPct val="91666"/>
              <a:buFont typeface="Verdana"/>
              <a:buChar char="•"/>
              <a:tabLst>
                <a:tab pos="98425" algn="l"/>
              </a:tabLst>
            </a:pPr>
            <a:r>
              <a:rPr sz="1400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1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позднее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рабочих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дней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со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дня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получения</a:t>
            </a:r>
            <a:r>
              <a:rPr sz="14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смежного</a:t>
            </a:r>
            <a:r>
              <a:rPr sz="1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 err="1">
                <a:latin typeface="Times New Roman" pitchFamily="18" charset="0"/>
                <a:cs typeface="Times New Roman" pitchFamily="18" charset="0"/>
              </a:rPr>
              <a:t>владельца</a:t>
            </a:r>
            <a:r>
              <a:rPr sz="14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уведомления</a:t>
            </a:r>
            <a:r>
              <a:rPr lang="ru-RU" sz="1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 err="1" smtClean="0">
                <a:latin typeface="Times New Roman" pitchFamily="18" charset="0"/>
                <a:cs typeface="Times New Roman" pitchFamily="18" charset="0"/>
              </a:rPr>
              <a:t>об</a:t>
            </a:r>
            <a:r>
              <a:rPr sz="14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аннулировании</a:t>
            </a:r>
            <a:r>
              <a:rPr sz="1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заявления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о</a:t>
            </a:r>
            <a:r>
              <a:rPr sz="1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>
                <a:latin typeface="Times New Roman" pitchFamily="18" charset="0"/>
                <a:cs typeface="Times New Roman" pitchFamily="18" charset="0"/>
              </a:rPr>
              <a:t>подключении</a:t>
            </a:r>
            <a:r>
              <a:rPr sz="1400" spc="-1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13970" marR="1111885">
              <a:spcAft>
                <a:spcPts val="600"/>
              </a:spcAft>
              <a:buSzPct val="91666"/>
              <a:buFont typeface="Verdana"/>
              <a:buChar char="•"/>
              <a:tabLst>
                <a:tab pos="98425" algn="l"/>
              </a:tabLst>
            </a:pPr>
            <a:r>
              <a:rPr sz="1400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1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позднее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80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рабочих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дней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со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дня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получения</a:t>
            </a:r>
            <a:r>
              <a:rPr sz="1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заявителя</a:t>
            </a:r>
            <a:r>
              <a:rPr sz="14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заявления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подключении </a:t>
            </a:r>
            <a:r>
              <a:rPr sz="1400" spc="-40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(если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уведомление</a:t>
            </a:r>
            <a:r>
              <a:rPr sz="1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об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аннулировании заявления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1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подключении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>
                <a:latin typeface="Times New Roman" pitchFamily="18" charset="0"/>
                <a:cs typeface="Times New Roman" pitchFamily="18" charset="0"/>
              </a:rPr>
              <a:t>смежным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владельцем</a:t>
            </a:r>
            <a:r>
              <a:rPr lang="ru-RU" sz="1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исполнителю</a:t>
            </a:r>
            <a:r>
              <a:rPr sz="14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>
                <a:latin typeface="Times New Roman" pitchFamily="18" charset="0"/>
                <a:cs typeface="Times New Roman" pitchFamily="18" charset="0"/>
              </a:rPr>
              <a:t>направлено</a:t>
            </a:r>
            <a:r>
              <a:rPr sz="1400" spc="-1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97790" indent="-84455">
              <a:buSzPct val="91666"/>
              <a:buFont typeface="Verdana"/>
              <a:buChar char="•"/>
              <a:tabLst>
                <a:tab pos="98425" algn="l"/>
              </a:tabLst>
            </a:pPr>
            <a:r>
              <a:rPr sz="1400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1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позднее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рабочих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дней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со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дня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расторжения договора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>
                <a:latin typeface="Times New Roman" pitchFamily="18" charset="0"/>
                <a:cs typeface="Times New Roman" pitchFamily="18" charset="0"/>
              </a:rPr>
              <a:t>подключении</a:t>
            </a:r>
            <a:r>
              <a:rPr sz="1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уведомляет</a:t>
            </a:r>
            <a:r>
              <a:rPr sz="1400" b="1" spc="5" dirty="0" smtClean="0">
                <a:solidFill>
                  <a:srgbClr val="006E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об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этом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заявителя</a:t>
            </a:r>
            <a:r>
              <a:rPr sz="1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письменной</a:t>
            </a:r>
            <a:r>
              <a:rPr sz="14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форме</a:t>
            </a:r>
            <a:r>
              <a:rPr sz="14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одновременным</a:t>
            </a:r>
            <a:r>
              <a:rPr sz="1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направлением</a:t>
            </a:r>
            <a:r>
              <a:rPr sz="1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заявителю </a:t>
            </a:r>
            <a:r>
              <a:rPr sz="1400" spc="-4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проекта</a:t>
            </a:r>
            <a:r>
              <a:rPr sz="1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договора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подключении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определением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точки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 присоединения</a:t>
            </a:r>
            <a:r>
              <a:rPr sz="1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существующих</a:t>
            </a:r>
            <a:r>
              <a:rPr sz="1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сетях.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UV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685800"/>
            <a:ext cx="1328503" cy="441668"/>
          </a:xfrm>
          <a:prstGeom prst="rect">
            <a:avLst/>
          </a:prstGeom>
        </p:spPr>
      </p:pic>
      <p:sp>
        <p:nvSpPr>
          <p:cNvPr id="15" name="object 2"/>
          <p:cNvSpPr txBox="1">
            <a:spLocks/>
          </p:cNvSpPr>
          <p:nvPr/>
        </p:nvSpPr>
        <p:spPr>
          <a:xfrm>
            <a:off x="2209800" y="685800"/>
            <a:ext cx="5334000" cy="443711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Новое</a:t>
            </a:r>
            <a:r>
              <a:rPr kumimoji="0" lang="ru-RU" sz="2800" b="0" i="0" u="none" strike="noStrike" kern="1200" cap="none" spc="-1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</a:t>
            </a:r>
            <a:r>
              <a:rPr kumimoji="0" lang="ru-RU" sz="2800" b="0" i="0" u="none" strike="noStrike" kern="1200" cap="none" spc="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договорах</a:t>
            </a:r>
            <a:r>
              <a:rPr kumimoji="0" lang="ru-RU" sz="2800" b="0" i="0" u="none" strike="noStrike" kern="1200" cap="none" spc="-1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</a:t>
            </a:r>
            <a:r>
              <a:rPr kumimoji="0" lang="ru-RU" sz="2800" b="0" i="0" u="none" strike="noStrike" kern="1200" cap="none" spc="-1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-1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подключении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object 6"/>
          <p:cNvSpPr txBox="1"/>
          <p:nvPr/>
        </p:nvSpPr>
        <p:spPr>
          <a:xfrm>
            <a:off x="609600" y="1295400"/>
            <a:ext cx="8021320" cy="450764"/>
          </a:xfrm>
          <a:prstGeom prst="rect">
            <a:avLst/>
          </a:prstGeom>
          <a:noFill/>
        </p:spPr>
        <p:txBody>
          <a:bodyPr vert="horz" wrap="square" lIns="0" tIns="19685" rIns="0" bIns="0" rtlCol="0">
            <a:spAutoFit/>
          </a:bodyPr>
          <a:lstStyle/>
          <a:p>
            <a:pPr marL="242570" marR="929005">
              <a:lnSpc>
                <a:spcPct val="100299"/>
              </a:lnSpc>
              <a:spcBef>
                <a:spcPts val="155"/>
              </a:spcBef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случаях, когда требуется создание и (или) модернизация  (реконструкция) технологически связанных (смежных) объектов:</a:t>
            </a:r>
          </a:p>
        </p:txBody>
      </p:sp>
      <p:graphicFrame>
        <p:nvGraphicFramePr>
          <p:cNvPr id="17" name="Схема 16"/>
          <p:cNvGraphicFramePr/>
          <p:nvPr/>
        </p:nvGraphicFramePr>
        <p:xfrm>
          <a:off x="0" y="1905000"/>
          <a:ext cx="5257800" cy="187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609600" y="2362200"/>
            <a:ext cx="8197088" cy="2123658"/>
          </a:xfrm>
        </p:spPr>
        <p:txBody>
          <a:bodyPr/>
          <a:lstStyle/>
          <a:p>
            <a:pPr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ЗА ВНИМАНИЕ!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03120" cy="215444"/>
          </a:xfrm>
        </p:spPr>
        <p:txBody>
          <a:bodyPr>
            <a:normAutofit/>
          </a:bodyPr>
          <a:lstStyle/>
          <a:p>
            <a:fld id="{B6F15528-21DE-4FAA-801E-634DDDAF4B2B}" type="slidenum">
              <a:rPr lang="ru-RU" smtClean="0">
                <a:solidFill>
                  <a:schemeClr val="tx2">
                    <a:lumMod val="75000"/>
                  </a:schemeClr>
                </a:solidFill>
              </a:rPr>
              <a:pPr/>
              <a:t>11</a:t>
            </a:fld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Рисунок 4" descr="UV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685800"/>
            <a:ext cx="1328503" cy="4416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29600" y="6553200"/>
            <a:ext cx="762000" cy="168275"/>
          </a:xfrm>
        </p:spPr>
        <p:txBody>
          <a:bodyPr>
            <a:noAutofit/>
          </a:bodyPr>
          <a:lstStyle/>
          <a:p>
            <a:fld id="{B6F15528-21DE-4FAA-801E-634DDDAF4B2B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6" name="object 3"/>
          <p:cNvSpPr txBox="1">
            <a:spLocks/>
          </p:cNvSpPr>
          <p:nvPr/>
        </p:nvSpPr>
        <p:spPr>
          <a:xfrm>
            <a:off x="1981200" y="685800"/>
            <a:ext cx="5105400" cy="443711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Изменения</a:t>
            </a:r>
            <a:r>
              <a:rPr kumimoji="0" lang="ru-RU" sz="2800" i="0" u="none" strike="noStrike" kern="1200" cap="none" spc="-3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i="0" u="none" strike="noStrike" kern="1200" cap="none" spc="-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законодательной</a:t>
            </a:r>
            <a:r>
              <a:rPr kumimoji="0" lang="ru-RU" sz="2800" i="0" u="none" strike="noStrike" kern="1200" cap="none" spc="-2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i="0" u="none" strike="noStrike" kern="1200" cap="none" spc="-1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базы</a:t>
            </a:r>
            <a:endParaRPr kumimoji="0" lang="ru-RU" sz="280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object 4"/>
          <p:cNvSpPr txBox="1"/>
          <p:nvPr/>
        </p:nvSpPr>
        <p:spPr>
          <a:xfrm>
            <a:off x="381000" y="1219200"/>
            <a:ext cx="8284973" cy="5256952"/>
          </a:xfrm>
          <a:prstGeom prst="rect">
            <a:avLst/>
          </a:prstGeom>
        </p:spPr>
        <p:txBody>
          <a:bodyPr vert="horz" wrap="square" lIns="0" tIns="1517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НОВОЕ:</a:t>
            </a:r>
            <a:endParaRPr sz="12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sz="1200" b="1" spc="-4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b="1" spc="-5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01.09.2021</a:t>
            </a:r>
            <a:r>
              <a:rPr sz="1200" b="1" spc="-4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b="1" spc="-1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года:</a:t>
            </a:r>
            <a:endParaRPr sz="120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18415">
              <a:lnSpc>
                <a:spcPct val="101200"/>
              </a:lnSpc>
              <a:spcBef>
                <a:spcPts val="40"/>
              </a:spcBef>
              <a:spcAft>
                <a:spcPts val="600"/>
              </a:spcAft>
            </a:pPr>
            <a:r>
              <a:rPr sz="1200" spc="-10" dirty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закон от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01.07.2021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N 276-ФЗ </a:t>
            </a:r>
            <a:r>
              <a:rPr sz="1200" dirty="0">
                <a:latin typeface="Times New Roman" pitchFamily="18" charset="0"/>
                <a:cs typeface="Times New Roman" pitchFamily="18" charset="0"/>
              </a:rPr>
              <a:t>«О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внесении изменений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Градостроительный кодекс Российской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Федерации и </a:t>
            </a:r>
            <a:r>
              <a:rPr sz="1200" spc="-3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отдельные</a:t>
            </a:r>
            <a:r>
              <a:rPr sz="12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законодательные</a:t>
            </a:r>
            <a:r>
              <a:rPr sz="12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акты</a:t>
            </a:r>
            <a:r>
              <a:rPr sz="12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Российской</a:t>
            </a:r>
            <a:r>
              <a:rPr sz="12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 err="1">
                <a:latin typeface="Times New Roman" pitchFamily="18" charset="0"/>
                <a:cs typeface="Times New Roman" pitchFamily="18" charset="0"/>
              </a:rPr>
              <a:t>Федерации</a:t>
            </a:r>
            <a:r>
              <a:rPr sz="1200" spc="-1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sz="1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sz="1200" b="1" spc="-35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b="1" spc="-5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01.03.2022</a:t>
            </a:r>
            <a:r>
              <a:rPr sz="1200" b="1" spc="37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b="1" spc="-1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года:</a:t>
            </a:r>
            <a:endParaRPr sz="120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200" spc="-10" dirty="0">
                <a:latin typeface="Times New Roman" pitchFamily="18" charset="0"/>
                <a:cs typeface="Times New Roman" pitchFamily="18" charset="0"/>
              </a:rPr>
              <a:t>Постановление</a:t>
            </a:r>
            <a:r>
              <a:rPr sz="12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Правительства</a:t>
            </a:r>
            <a:r>
              <a:rPr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РФ</a:t>
            </a:r>
            <a:r>
              <a:rPr sz="12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sz="12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30.11.2021</a:t>
            </a:r>
            <a:r>
              <a:rPr sz="12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2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5" dirty="0" smtClean="0">
                <a:latin typeface="Times New Roman" pitchFamily="18" charset="0"/>
                <a:cs typeface="Times New Roman" pitchFamily="18" charset="0"/>
              </a:rPr>
              <a:t>2130</a:t>
            </a:r>
            <a:r>
              <a:rPr lang="ru-RU" sz="12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sz="1200" dirty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утверждении Правил подключения (технологического присоединения) объектов капитального строительства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sz="1200" spc="-3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централизованным системам горячего водоснабжения, холодного водоснабжения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(или) водоотведения,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внесении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изменений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отдельные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акты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Правительства Российской Федерации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признании утратившими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силу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отдельных актов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Правительства Российской Федерации</a:t>
            </a:r>
            <a:r>
              <a:rPr sz="12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12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положений</a:t>
            </a:r>
            <a:r>
              <a:rPr sz="12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отдельных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актов</a:t>
            </a:r>
            <a:r>
              <a:rPr sz="12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Правительства</a:t>
            </a:r>
            <a:r>
              <a:rPr sz="12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Российской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Федерации».</a:t>
            </a:r>
            <a:endParaRPr sz="1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ИЗМЕНЕНИЯ:</a:t>
            </a:r>
            <a:endParaRPr sz="1200" dirty="0">
              <a:latin typeface="Times New Roman" pitchFamily="18" charset="0"/>
              <a:cs typeface="Times New Roman" pitchFamily="18" charset="0"/>
            </a:endParaRPr>
          </a:p>
          <a:p>
            <a:pPr marL="184785" marR="396240" indent="-172720">
              <a:lnSpc>
                <a:spcPct val="100000"/>
              </a:lnSpc>
              <a:spcBef>
                <a:spcPts val="235"/>
              </a:spcBef>
              <a:buChar char="•"/>
              <a:tabLst>
                <a:tab pos="185420" algn="l"/>
              </a:tabLst>
            </a:pPr>
            <a:r>
              <a:rPr sz="1200" spc="-10" dirty="0">
                <a:latin typeface="Times New Roman" pitchFamily="18" charset="0"/>
                <a:cs typeface="Times New Roman" pitchFamily="18" charset="0"/>
              </a:rPr>
              <a:t>Постановление Правительства РФ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от 29.07.2013 N 645 (ред. от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22.05.2020)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«Об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утверждении типовых договоров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1200" spc="-3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области</a:t>
            </a:r>
            <a:r>
              <a:rPr sz="12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холодного</a:t>
            </a:r>
            <a:r>
              <a:rPr sz="12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водоснабжения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водоотведения»;</a:t>
            </a:r>
            <a:endParaRPr sz="1200" dirty="0">
              <a:latin typeface="Times New Roman" pitchFamily="18" charset="0"/>
              <a:cs typeface="Times New Roman" pitchFamily="18" charset="0"/>
            </a:endParaRPr>
          </a:p>
          <a:p>
            <a:pPr marL="184785" marR="23495" indent="-172720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200" spc="-10" dirty="0">
                <a:latin typeface="Times New Roman" pitchFamily="18" charset="0"/>
                <a:cs typeface="Times New Roman" pitchFamily="18" charset="0"/>
              </a:rPr>
              <a:t>Постановление Правительства РФ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13.05.2013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N 406 (ред. от 25.01.2022) «О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государственном регулировании тарифов </a:t>
            </a:r>
            <a:r>
              <a:rPr sz="1200" spc="-3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сфере</a:t>
            </a:r>
            <a:r>
              <a:rPr sz="12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водоснабжения</a:t>
            </a:r>
            <a:r>
              <a:rPr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12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водоотведения»;</a:t>
            </a:r>
            <a:endParaRPr sz="1200" dirty="0">
              <a:latin typeface="Times New Roman" pitchFamily="18" charset="0"/>
              <a:cs typeface="Times New Roman" pitchFamily="18" charset="0"/>
            </a:endParaRPr>
          </a:p>
          <a:p>
            <a:pPr marL="184785" marR="208279" indent="-172720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200" spc="-10" dirty="0">
                <a:latin typeface="Times New Roman" pitchFamily="18" charset="0"/>
                <a:cs typeface="Times New Roman" pitchFamily="18" charset="0"/>
              </a:rPr>
              <a:t>Постановление</a:t>
            </a:r>
            <a:r>
              <a:rPr sz="12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Правительства</a:t>
            </a:r>
            <a:r>
              <a:rPr sz="12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РФ</a:t>
            </a:r>
            <a:r>
              <a:rPr sz="12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sz="12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29.07.2013</a:t>
            </a:r>
            <a:r>
              <a:rPr sz="12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2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641</a:t>
            </a:r>
            <a:r>
              <a:rPr sz="12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(ред.</a:t>
            </a:r>
            <a:r>
              <a:rPr sz="12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sz="12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22.05.2020)</a:t>
            </a:r>
            <a:r>
              <a:rPr sz="12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«Об</a:t>
            </a:r>
            <a:r>
              <a:rPr sz="12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инвестиционных</a:t>
            </a:r>
            <a:r>
              <a:rPr sz="12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12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производственных </a:t>
            </a:r>
            <a:r>
              <a:rPr sz="1200" spc="-3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программах</a:t>
            </a:r>
            <a:r>
              <a:rPr sz="12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организаций,</a:t>
            </a:r>
            <a:r>
              <a:rPr sz="12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осуществляющих</a:t>
            </a:r>
            <a:r>
              <a:rPr sz="12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деятельность</a:t>
            </a:r>
            <a:r>
              <a:rPr sz="12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120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сфере</a:t>
            </a:r>
            <a:r>
              <a:rPr sz="12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водоснабжения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 и</a:t>
            </a:r>
            <a:r>
              <a:rPr sz="1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5" dirty="0" err="1">
                <a:latin typeface="Times New Roman" pitchFamily="18" charset="0"/>
                <a:cs typeface="Times New Roman" pitchFamily="18" charset="0"/>
              </a:rPr>
              <a:t>водоотведения</a:t>
            </a:r>
            <a:r>
              <a:rPr sz="1200" spc="-5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sz="1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Verdana"/>
              <a:buChar char="•"/>
            </a:pPr>
            <a:endParaRPr sz="12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ОТМЕНЕНЫ:</a:t>
            </a:r>
            <a:endParaRPr sz="1200" dirty="0">
              <a:latin typeface="Times New Roman" pitchFamily="18" charset="0"/>
              <a:cs typeface="Times New Roman" pitchFamily="18" charset="0"/>
            </a:endParaRPr>
          </a:p>
          <a:p>
            <a:pPr marL="184785" marR="358140" indent="-172720">
              <a:lnSpc>
                <a:spcPct val="101000"/>
              </a:lnSpc>
              <a:spcBef>
                <a:spcPts val="740"/>
              </a:spcBef>
              <a:buChar char="•"/>
              <a:tabLst>
                <a:tab pos="185420" algn="l"/>
              </a:tabLst>
            </a:pPr>
            <a:r>
              <a:rPr sz="1200" spc="-10" dirty="0">
                <a:latin typeface="Times New Roman" pitchFamily="18" charset="0"/>
                <a:cs typeface="Times New Roman" pitchFamily="18" charset="0"/>
              </a:rPr>
              <a:t>Постановление Правительства РФ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от 13.02.2006 N 83 (ред. от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22.05.2020)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«Об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утверждении Правил определения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1200" spc="-3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предоставления</a:t>
            </a:r>
            <a:r>
              <a:rPr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технических</a:t>
            </a:r>
            <a:r>
              <a:rPr sz="12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условий</a:t>
            </a:r>
            <a:r>
              <a:rPr sz="12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подключения</a:t>
            </a:r>
            <a:r>
              <a:rPr sz="12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объекта</a:t>
            </a:r>
            <a:r>
              <a:rPr sz="12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капитального</a:t>
            </a:r>
            <a:r>
              <a:rPr sz="12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строительства</a:t>
            </a:r>
            <a:r>
              <a:rPr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12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сетям</a:t>
            </a:r>
            <a:r>
              <a:rPr sz="12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инженерно-</a:t>
            </a:r>
            <a:endParaRPr sz="1200" dirty="0">
              <a:latin typeface="Times New Roman" pitchFamily="18" charset="0"/>
              <a:cs typeface="Times New Roman" pitchFamily="18" charset="0"/>
            </a:endParaRPr>
          </a:p>
          <a:p>
            <a:pPr marL="184785" marR="5080">
              <a:lnSpc>
                <a:spcPct val="100000"/>
              </a:lnSpc>
            </a:pPr>
            <a:r>
              <a:rPr sz="1200" spc="-10" dirty="0">
                <a:latin typeface="Times New Roman" pitchFamily="18" charset="0"/>
                <a:cs typeface="Times New Roman" pitchFamily="18" charset="0"/>
              </a:rPr>
              <a:t>технического обеспечения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Правил подключения объекта капитального строительства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сетям инженерно-технического </a:t>
            </a:r>
            <a:r>
              <a:rPr sz="1200" spc="-3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обеспечения»;</a:t>
            </a:r>
            <a:endParaRPr sz="1200" dirty="0">
              <a:latin typeface="Times New Roman" pitchFamily="18" charset="0"/>
              <a:cs typeface="Times New Roman" pitchFamily="18" charset="0"/>
            </a:endParaRPr>
          </a:p>
          <a:p>
            <a:pPr marL="184785" marR="38100" indent="-172720">
              <a:lnSpc>
                <a:spcPct val="100000"/>
              </a:lnSpc>
              <a:spcBef>
                <a:spcPts val="5"/>
              </a:spcBef>
              <a:buChar char="•"/>
              <a:tabLst>
                <a:tab pos="185420" algn="l"/>
              </a:tabLst>
            </a:pPr>
            <a:r>
              <a:rPr sz="1200" spc="-5" dirty="0">
                <a:latin typeface="Times New Roman" pitchFamily="18" charset="0"/>
                <a:cs typeface="Times New Roman" pitchFamily="18" charset="0"/>
              </a:rPr>
              <a:t>Глава 4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Постановления Правительства РФ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29.07.2013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N 644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(ред.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23.11.2021)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«Об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утверждении Правил холодного </a:t>
            </a:r>
            <a:r>
              <a:rPr sz="1200" spc="-3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водоснабжения</a:t>
            </a:r>
            <a:r>
              <a:rPr sz="12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12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водоотведения</a:t>
            </a:r>
            <a:r>
              <a:rPr sz="12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12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12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внесении</a:t>
            </a:r>
            <a:r>
              <a:rPr sz="12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изменений</a:t>
            </a:r>
            <a:r>
              <a:rPr sz="12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12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некоторые</a:t>
            </a:r>
            <a:r>
              <a:rPr sz="12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акты</a:t>
            </a:r>
            <a:r>
              <a:rPr sz="12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Правительства</a:t>
            </a:r>
            <a:r>
              <a:rPr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Российской</a:t>
            </a:r>
            <a:r>
              <a:rPr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latin typeface="Times New Roman" pitchFamily="18" charset="0"/>
                <a:cs typeface="Times New Roman" pitchFamily="18" charset="0"/>
              </a:rPr>
              <a:t>Федерации».</a:t>
            </a:r>
            <a:endParaRPr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UV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685800"/>
            <a:ext cx="1328503" cy="44166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29600" y="6553200"/>
            <a:ext cx="762000" cy="168275"/>
          </a:xfrm>
        </p:spPr>
        <p:txBody>
          <a:bodyPr>
            <a:normAutofit/>
          </a:bodyPr>
          <a:lstStyle/>
          <a:p>
            <a:fld id="{B6F15528-21DE-4FAA-801E-634DDDAF4B2B}" type="slidenum">
              <a:rPr lang="ru-RU" sz="1100" smtClean="0"/>
              <a:pPr/>
              <a:t>3</a:t>
            </a:fld>
            <a:endParaRPr lang="ru-RU" sz="1100" dirty="0"/>
          </a:p>
        </p:txBody>
      </p:sp>
      <p:sp>
        <p:nvSpPr>
          <p:cNvPr id="6" name="object 3"/>
          <p:cNvSpPr txBox="1">
            <a:spLocks/>
          </p:cNvSpPr>
          <p:nvPr/>
        </p:nvSpPr>
        <p:spPr>
          <a:xfrm>
            <a:off x="2057400" y="685800"/>
            <a:ext cx="5181600" cy="443711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marL="12700" lvl="0">
              <a:spcBef>
                <a:spcPts val="100"/>
              </a:spcBef>
            </a:pPr>
            <a:r>
              <a:rPr lang="ru-RU" sz="2800" spc="-5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Новое</a:t>
            </a:r>
            <a:r>
              <a:rPr lang="ru-RU" sz="2800" spc="-15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spc="-15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pc="-5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понятиях</a:t>
            </a:r>
            <a:r>
              <a:rPr lang="ru-RU" sz="2800" spc="-2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spc="-1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pc="-5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определениях</a:t>
            </a:r>
            <a:endParaRPr lang="en-US" sz="28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UV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685800"/>
            <a:ext cx="1328503" cy="441668"/>
          </a:xfrm>
          <a:prstGeom prst="rect">
            <a:avLst/>
          </a:prstGeom>
        </p:spPr>
      </p:pic>
      <p:sp>
        <p:nvSpPr>
          <p:cNvPr id="9" name="object 4"/>
          <p:cNvSpPr txBox="1"/>
          <p:nvPr/>
        </p:nvSpPr>
        <p:spPr>
          <a:xfrm>
            <a:off x="685800" y="1295400"/>
            <a:ext cx="8136890" cy="216790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44475">
              <a:lnSpc>
                <a:spcPct val="99600"/>
              </a:lnSpc>
              <a:spcBef>
                <a:spcPts val="105"/>
              </a:spcBef>
            </a:pPr>
            <a:r>
              <a:rPr sz="14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Точка </a:t>
            </a:r>
            <a:r>
              <a:rPr sz="1400" b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подключения</a:t>
            </a:r>
            <a:r>
              <a:rPr sz="1400" b="1" spc="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i="1" spc="-10" dirty="0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sz="1400" i="1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i="1" spc="-10" dirty="0">
                <a:latin typeface="Times New Roman" pitchFamily="18" charset="0"/>
                <a:cs typeface="Times New Roman" pitchFamily="18" charset="0"/>
              </a:rPr>
              <a:t>физического</a:t>
            </a:r>
            <a:r>
              <a:rPr sz="1400" i="1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i="1" spc="-10" dirty="0">
                <a:latin typeface="Times New Roman" pitchFamily="18" charset="0"/>
                <a:cs typeface="Times New Roman" pitchFamily="18" charset="0"/>
              </a:rPr>
              <a:t>соединения</a:t>
            </a:r>
            <a:r>
              <a:rPr sz="1400" i="1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i="1" spc="-10" dirty="0">
                <a:latin typeface="Times New Roman" pitchFamily="18" charset="0"/>
                <a:cs typeface="Times New Roman" pitchFamily="18" charset="0"/>
              </a:rPr>
              <a:t>объектов</a:t>
            </a:r>
            <a:r>
              <a:rPr sz="1400" i="1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i="1" spc="-10" dirty="0">
                <a:latin typeface="Times New Roman" pitchFamily="18" charset="0"/>
                <a:cs typeface="Times New Roman" pitchFamily="18" charset="0"/>
              </a:rPr>
              <a:t>централизованной</a:t>
            </a:r>
            <a:r>
              <a:rPr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i="1" spc="-5" dirty="0">
                <a:latin typeface="Times New Roman" pitchFamily="18" charset="0"/>
                <a:cs typeface="Times New Roman" pitchFamily="18" charset="0"/>
              </a:rPr>
              <a:t>системы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горячего </a:t>
            </a:r>
            <a:r>
              <a:rPr sz="1400" spc="-4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водоснабжения,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холодного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водоснабжения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1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(или)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водоотведения,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создаваемых</a:t>
            </a:r>
            <a:r>
              <a:rPr sz="14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(реконструируемых)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исполнителем</a:t>
            </a:r>
            <a:r>
              <a:rPr sz="1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1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рамках</a:t>
            </a:r>
            <a:r>
              <a:rPr sz="14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договора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подключении</a:t>
            </a:r>
            <a:r>
              <a:rPr sz="14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sz="1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принадлежащих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исполнителю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иному</a:t>
            </a:r>
            <a:r>
              <a:rPr sz="1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лицу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12700" marR="77470">
              <a:lnSpc>
                <a:spcPct val="100000"/>
              </a:lnSpc>
            </a:pPr>
            <a:r>
              <a:rPr sz="1400" spc="-10" dirty="0">
                <a:latin typeface="Times New Roman" pitchFamily="18" charset="0"/>
                <a:cs typeface="Times New Roman" pitchFamily="18" charset="0"/>
              </a:rPr>
              <a:t>существующих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объектов такой</a:t>
            </a:r>
            <a:r>
              <a:rPr sz="1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системы,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подключаемым</a:t>
            </a:r>
            <a:r>
              <a:rPr sz="1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объектом</a:t>
            </a:r>
            <a:r>
              <a:rPr sz="14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либо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1400" b="1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объектами</a:t>
            </a:r>
            <a:r>
              <a:rPr sz="1400" b="1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dirty="0">
                <a:latin typeface="Times New Roman" pitchFamily="18" charset="0"/>
                <a:cs typeface="Times New Roman" pitchFamily="18" charset="0"/>
              </a:rPr>
              <a:t>такой</a:t>
            </a:r>
            <a:r>
              <a:rPr sz="1400" b="1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5" dirty="0">
                <a:latin typeface="Times New Roman" pitchFamily="18" charset="0"/>
                <a:cs typeface="Times New Roman" pitchFamily="18" charset="0"/>
              </a:rPr>
              <a:t>системы, </a:t>
            </a:r>
            <a:r>
              <a:rPr sz="1400" b="1" spc="-3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создаваемыми</a:t>
            </a:r>
            <a:r>
              <a:rPr sz="1400" b="1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заявителем</a:t>
            </a:r>
            <a:r>
              <a:rPr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рамках</a:t>
            </a:r>
            <a:r>
              <a:rPr sz="1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договора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о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подключении,</a:t>
            </a:r>
            <a:r>
              <a:rPr sz="1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либо</a:t>
            </a:r>
            <a:r>
              <a:rPr sz="14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1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существующими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объектами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 pitchFamily="18" charset="0"/>
                <a:cs typeface="Times New Roman" pitchFamily="18" charset="0"/>
              </a:rPr>
              <a:t>такой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системы, принадлежащими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заявителю.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ct val="100000"/>
              </a:lnSpc>
            </a:pPr>
            <a:r>
              <a:rPr sz="14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Точка </a:t>
            </a:r>
            <a:r>
              <a:rPr sz="1400" b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присоединения</a:t>
            </a:r>
            <a:r>
              <a:rPr sz="1400" b="1" spc="-1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z="1400" b="1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определяемое</a:t>
            </a:r>
            <a:r>
              <a:rPr sz="1400" b="1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исполнителем</a:t>
            </a:r>
            <a:r>
              <a:rPr sz="1400" b="1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5" dirty="0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 физического</a:t>
            </a:r>
            <a:r>
              <a:rPr sz="1400" b="1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соединения</a:t>
            </a:r>
            <a:r>
              <a:rPr sz="1400" b="1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объектов </a:t>
            </a:r>
            <a:r>
              <a:rPr sz="1400" b="1" spc="-3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централизованной</a:t>
            </a:r>
            <a:r>
              <a:rPr sz="1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системы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 горячего водоснабжения,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холодного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водоснабжения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и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(или)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водоотведения,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создаваемых</a:t>
            </a:r>
            <a:r>
              <a:rPr sz="1400" b="1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1400" b="1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5" dirty="0">
                <a:latin typeface="Times New Roman" pitchFamily="18" charset="0"/>
                <a:cs typeface="Times New Roman" pitchFamily="18" charset="0"/>
              </a:rPr>
              <a:t>рамках</a:t>
            </a:r>
            <a:r>
              <a:rPr sz="1400" b="1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договора</a:t>
            </a:r>
            <a:r>
              <a:rPr sz="1400" b="1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sz="1400" b="1" spc="-5" dirty="0">
                <a:latin typeface="Times New Roman" pitchFamily="18" charset="0"/>
                <a:cs typeface="Times New Roman" pitchFamily="18" charset="0"/>
              </a:rPr>
              <a:t>подключении,</a:t>
            </a:r>
            <a:r>
              <a:rPr sz="1400" b="1" dirty="0">
                <a:latin typeface="Times New Roman" pitchFamily="18" charset="0"/>
                <a:cs typeface="Times New Roman" pitchFamily="18" charset="0"/>
              </a:rPr>
              <a:t> с</a:t>
            </a:r>
            <a:r>
              <a:rPr sz="1400" b="1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существующими</a:t>
            </a:r>
            <a:r>
              <a:rPr sz="1400" b="1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объектами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такой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системы.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28800" y="3581400"/>
            <a:ext cx="5575299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29600" y="6553200"/>
            <a:ext cx="762000" cy="168275"/>
          </a:xfrm>
        </p:spPr>
        <p:txBody>
          <a:bodyPr>
            <a:normAutofit/>
          </a:bodyPr>
          <a:lstStyle/>
          <a:p>
            <a:fld id="{B6F15528-21DE-4FAA-801E-634DDDAF4B2B}" type="slidenum">
              <a:rPr lang="ru-RU" sz="1100" smtClean="0"/>
              <a:pPr/>
              <a:t>4</a:t>
            </a:fld>
            <a:endParaRPr lang="ru-RU" sz="1100" dirty="0"/>
          </a:p>
        </p:txBody>
      </p:sp>
      <p:sp>
        <p:nvSpPr>
          <p:cNvPr id="6" name="object 3"/>
          <p:cNvSpPr txBox="1">
            <a:spLocks/>
          </p:cNvSpPr>
          <p:nvPr/>
        </p:nvSpPr>
        <p:spPr>
          <a:xfrm>
            <a:off x="2438400" y="685800"/>
            <a:ext cx="4724400" cy="443711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marL="12700" lvl="0">
              <a:spcBef>
                <a:spcPts val="100"/>
              </a:spcBef>
            </a:pPr>
            <a:r>
              <a:rPr lang="ru-RU" sz="2800" spc="-5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Новое о технических условиях</a:t>
            </a:r>
            <a:endParaRPr lang="en-US" sz="2800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UV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685800"/>
            <a:ext cx="1328503" cy="441668"/>
          </a:xfrm>
          <a:prstGeom prst="rect">
            <a:avLst/>
          </a:prstGeom>
        </p:spPr>
      </p:pic>
      <p:sp>
        <p:nvSpPr>
          <p:cNvPr id="7" name="object 4"/>
          <p:cNvSpPr txBox="1"/>
          <p:nvPr/>
        </p:nvSpPr>
        <p:spPr>
          <a:xfrm>
            <a:off x="457199" y="1205729"/>
            <a:ext cx="8292845" cy="3545201"/>
          </a:xfrm>
          <a:prstGeom prst="rect">
            <a:avLst/>
          </a:prstGeom>
        </p:spPr>
        <p:txBody>
          <a:bodyPr vert="horz" wrap="square" lIns="0" tIns="130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z="14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sz="1400" b="1" spc="-8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запросом</a:t>
            </a:r>
            <a:r>
              <a:rPr sz="1400" b="1" spc="-5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sz="1400" b="1" spc="-7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выдаче</a:t>
            </a:r>
            <a:r>
              <a:rPr sz="1400" b="1" spc="-5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технических</a:t>
            </a:r>
            <a:r>
              <a:rPr sz="1400" b="1" spc="-3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условий</a:t>
            </a:r>
            <a:r>
              <a:rPr sz="1400" b="1" spc="-5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вправе</a:t>
            </a:r>
            <a:r>
              <a:rPr sz="1400" b="1" spc="-5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обратиться:</a:t>
            </a:r>
            <a:endParaRPr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99085" indent="-287020">
              <a:lnSpc>
                <a:spcPct val="100000"/>
              </a:lnSpc>
              <a:spcBef>
                <a:spcPts val="700"/>
              </a:spcBef>
              <a:buChar char="•"/>
              <a:tabLst>
                <a:tab pos="299085" algn="l"/>
                <a:tab pos="299720" algn="l"/>
              </a:tabLst>
            </a:pP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правообладатель</a:t>
            </a:r>
            <a:r>
              <a:rPr sz="14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земельного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участка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(или)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подключаемого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объекта;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299085" marR="751205" indent="-287020">
              <a:lnSpc>
                <a:spcPts val="1430"/>
              </a:lnSpc>
              <a:spcBef>
                <a:spcPts val="110"/>
              </a:spcBef>
              <a:spcAft>
                <a:spcPts val="600"/>
              </a:spcAft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Times New Roman" pitchFamily="18" charset="0"/>
                <a:cs typeface="Times New Roman" pitchFamily="18" charset="0"/>
              </a:rPr>
              <a:t>лицо,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 которому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выдано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разрешение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использование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земельного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участка,</a:t>
            </a:r>
            <a:r>
              <a:rPr sz="14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находящегося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1400" spc="-4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государственной</a:t>
            </a:r>
            <a:r>
              <a:rPr sz="1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sz="1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муниципальной</a:t>
            </a:r>
            <a:r>
              <a:rPr sz="1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собственности;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299085" indent="-287020">
              <a:lnSpc>
                <a:spcPts val="1370"/>
              </a:lnSpc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Times New Roman" pitchFamily="18" charset="0"/>
                <a:cs typeface="Times New Roman" pitchFamily="18" charset="0"/>
              </a:rPr>
              <a:t>лицо,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 являющееся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обладателем</a:t>
            </a:r>
            <a:r>
              <a:rPr sz="14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сервитута</a:t>
            </a:r>
            <a:r>
              <a:rPr sz="14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публичного сервитута;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299085" marR="9525" indent="-287020">
              <a:lnSpc>
                <a:spcPts val="1430"/>
              </a:lnSpc>
              <a:spcBef>
                <a:spcPts val="90"/>
              </a:spcBef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Times New Roman" pitchFamily="18" charset="0"/>
                <a:cs typeface="Times New Roman" pitchFamily="18" charset="0"/>
              </a:rPr>
              <a:t>лицо,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 которым</a:t>
            </a:r>
            <a:r>
              <a:rPr sz="14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заключен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договор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комплексном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развитии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территории,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наличии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утвержденных </a:t>
            </a:r>
            <a:r>
              <a:rPr sz="1400" spc="-4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установленном порядке</a:t>
            </a:r>
            <a:r>
              <a:rPr sz="1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проекта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планировки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территории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комплексного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развития,</a:t>
            </a:r>
            <a:r>
              <a:rPr sz="1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комплексной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299085">
              <a:lnSpc>
                <a:spcPts val="1390"/>
              </a:lnSpc>
              <a:spcAft>
                <a:spcPts val="600"/>
              </a:spcAft>
            </a:pPr>
            <a:r>
              <a:rPr sz="1400" spc="-5" dirty="0">
                <a:latin typeface="Times New Roman" pitchFamily="18" charset="0"/>
                <a:cs typeface="Times New Roman" pitchFamily="18" charset="0"/>
              </a:rPr>
              <a:t>схемы</a:t>
            </a:r>
            <a:r>
              <a:rPr sz="1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инженерного</a:t>
            </a:r>
            <a:r>
              <a:rPr sz="14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обеспечения</a:t>
            </a:r>
            <a:r>
              <a:rPr sz="1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территории;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400" spc="-10" dirty="0">
                <a:latin typeface="Times New Roman" pitchFamily="18" charset="0"/>
                <a:cs typeface="Times New Roman" pitchFamily="18" charset="0"/>
              </a:rPr>
              <a:t>федеральный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орган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исполнительной</a:t>
            </a:r>
            <a:r>
              <a:rPr sz="14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власти,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орган</a:t>
            </a:r>
            <a:r>
              <a:rPr sz="1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исполнительной</a:t>
            </a:r>
            <a:r>
              <a:rPr sz="1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власти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субъекта</a:t>
            </a:r>
            <a:r>
              <a:rPr sz="14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Российской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299085" marR="5080">
              <a:lnSpc>
                <a:spcPct val="100000"/>
              </a:lnSpc>
              <a:spcBef>
                <a:spcPts val="5"/>
              </a:spcBef>
            </a:pPr>
            <a:r>
              <a:rPr sz="1400" spc="-10" dirty="0">
                <a:latin typeface="Times New Roman" pitchFamily="18" charset="0"/>
                <a:cs typeface="Times New Roman" pitchFamily="18" charset="0"/>
              </a:rPr>
              <a:t>Федерации,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орган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местного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самоуправления,</a:t>
            </a:r>
            <a:r>
              <a:rPr sz="1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юридическое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лицо,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созданное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Российской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Федерацией, </a:t>
            </a:r>
            <a:r>
              <a:rPr sz="1400" spc="-40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субъектом</a:t>
            </a:r>
            <a:r>
              <a:rPr sz="14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Российской</a:t>
            </a:r>
            <a:r>
              <a:rPr sz="1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Федерации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муниципальным</a:t>
            </a:r>
            <a:r>
              <a:rPr sz="1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образованием,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иные юридические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лица при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наличии</a:t>
            </a:r>
            <a:r>
              <a:rPr sz="1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решения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1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предварительном</a:t>
            </a:r>
            <a:r>
              <a:rPr sz="1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согласовании</a:t>
            </a:r>
            <a:r>
              <a:rPr sz="1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предоставления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им</a:t>
            </a:r>
            <a:r>
              <a:rPr sz="1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земельного</a:t>
            </a:r>
            <a:r>
              <a:rPr sz="1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участка</a:t>
            </a:r>
            <a:r>
              <a:rPr sz="14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целях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строительства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объектов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федерального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значения,</a:t>
            </a:r>
            <a:r>
              <a:rPr sz="1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объектов регионального значения,</a:t>
            </a:r>
            <a:r>
              <a:rPr sz="1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объектов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местного</a:t>
            </a:r>
            <a:r>
              <a:rPr sz="1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значения.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z="1400" b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</a:t>
            </a:r>
            <a:r>
              <a:rPr sz="1400" b="1" spc="-8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действия</a:t>
            </a:r>
            <a:r>
              <a:rPr sz="1400" b="1" spc="-8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технических</a:t>
            </a:r>
            <a:r>
              <a:rPr sz="1400" b="1" spc="-6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условий</a:t>
            </a:r>
            <a:endParaRPr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ject 5"/>
          <p:cNvSpPr txBox="1"/>
          <p:nvPr/>
        </p:nvSpPr>
        <p:spPr>
          <a:xfrm>
            <a:off x="457200" y="4800600"/>
            <a:ext cx="8326120" cy="45377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vert="horz" wrap="square" lIns="0" tIns="29844" rIns="0" bIns="0" rtlCol="0">
            <a:spAutoFit/>
          </a:bodyPr>
          <a:lstStyle/>
          <a:p>
            <a:pPr marL="242570" marR="792480">
              <a:lnSpc>
                <a:spcPts val="1670"/>
              </a:lnSpc>
              <a:spcBef>
                <a:spcPts val="234"/>
              </a:spcBef>
            </a:pPr>
            <a:r>
              <a:rPr sz="1400" b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устанавливается </a:t>
            </a:r>
            <a:r>
              <a:rPr sz="14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sz="1400" b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менее чем на </a:t>
            </a:r>
            <a:r>
              <a:rPr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sz="14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года, </a:t>
            </a:r>
            <a:r>
              <a:rPr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sz="14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sz="1400" b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комплексном развитии </a:t>
            </a:r>
            <a:r>
              <a:rPr sz="1400" b="1" spc="-46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территории</a:t>
            </a:r>
            <a:r>
              <a:rPr sz="1400" b="1" spc="-4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sz="14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</a:t>
            </a:r>
            <a:r>
              <a:rPr sz="1400" b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менее</a:t>
            </a:r>
            <a:r>
              <a:rPr sz="1400" b="1" spc="-3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</a:t>
            </a:r>
            <a:r>
              <a:rPr sz="1400" b="1" spc="-4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14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sz="1400" b="1" spc="-1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лет.</a:t>
            </a:r>
            <a:endParaRPr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ject 6"/>
          <p:cNvSpPr txBox="1"/>
          <p:nvPr/>
        </p:nvSpPr>
        <p:spPr>
          <a:xfrm>
            <a:off x="457200" y="5334000"/>
            <a:ext cx="8326120" cy="881652"/>
          </a:xfrm>
          <a:prstGeom prst="rect">
            <a:avLst/>
          </a:prstGeom>
          <a:solidFill>
            <a:srgbClr val="66A1DF"/>
          </a:solidFill>
        </p:spPr>
        <p:txBody>
          <a:bodyPr vert="horz" wrap="square" lIns="0" tIns="19685" rIns="0" bIns="0" rtlCol="0">
            <a:spAutoFit/>
          </a:bodyPr>
          <a:lstStyle/>
          <a:p>
            <a:pPr marL="242570" marR="929005">
              <a:lnSpc>
                <a:spcPct val="100299"/>
              </a:lnSpc>
              <a:spcBef>
                <a:spcPts val="155"/>
              </a:spcBef>
            </a:pPr>
            <a:r>
              <a:rPr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sz="1400" b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случае </a:t>
            </a:r>
            <a:r>
              <a:rPr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в </a:t>
            </a:r>
            <a:r>
              <a:rPr sz="1400" b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течение </a:t>
            </a:r>
            <a:r>
              <a:rPr sz="14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sz="1400" b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календарных месяцев </a:t>
            </a:r>
            <a:r>
              <a:rPr sz="14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(при </a:t>
            </a:r>
            <a:r>
              <a:rPr sz="1400" b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комплексном </a:t>
            </a:r>
            <a:r>
              <a:rPr sz="1400" b="1" spc="-46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развитии территории </a:t>
            </a:r>
            <a:r>
              <a:rPr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sz="1400" b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течение </a:t>
            </a:r>
            <a:r>
              <a:rPr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36 </a:t>
            </a:r>
            <a:r>
              <a:rPr sz="1400" b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календарных месяцев) </a:t>
            </a:r>
            <a:r>
              <a:rPr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 </a:t>
            </a:r>
            <a:r>
              <a:rPr sz="1400" b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дня </a:t>
            </a:r>
            <a:r>
              <a:rPr sz="14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выдачи технических условий заявителем </a:t>
            </a:r>
            <a:r>
              <a:rPr sz="14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будет </a:t>
            </a:r>
            <a:r>
              <a:rPr sz="1400" b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подано заявление </a:t>
            </a:r>
            <a:r>
              <a:rPr sz="1400" b="1" spc="-46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sz="1400" b="1" spc="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подключении,</a:t>
            </a:r>
            <a:r>
              <a:rPr sz="1400" b="1" spc="-5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срок</a:t>
            </a:r>
            <a:r>
              <a:rPr sz="1400" b="1" spc="-1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действия</a:t>
            </a:r>
            <a:r>
              <a:rPr sz="1400" b="1" spc="-3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технических</a:t>
            </a:r>
            <a:r>
              <a:rPr sz="1400" b="1" spc="-2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условий</a:t>
            </a:r>
            <a:r>
              <a:rPr sz="1400" b="1" spc="-1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прекращается!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0" y="685800"/>
            <a:ext cx="53340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Новое</a:t>
            </a:r>
            <a:r>
              <a:rPr sz="2800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2800" spc="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договорах</a:t>
            </a:r>
            <a:r>
              <a:rPr sz="2800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1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подключении</a:t>
            </a:r>
            <a:endParaRPr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03120" cy="215444"/>
          </a:xfrm>
        </p:spPr>
        <p:txBody>
          <a:bodyPr>
            <a:normAutofit/>
          </a:bodyPr>
          <a:lstStyle/>
          <a:p>
            <a:fld id="{B6F15528-21DE-4FAA-801E-634DDDAF4B2B}" type="slidenum">
              <a:rPr lang="ru-RU" sz="1100" smtClean="0">
                <a:solidFill>
                  <a:schemeClr val="tx2">
                    <a:lumMod val="75000"/>
                  </a:schemeClr>
                </a:solidFill>
              </a:rPr>
              <a:pPr/>
              <a:t>5</a:t>
            </a:fld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400" y="4038600"/>
            <a:ext cx="477520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sz="5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00" y="3124200"/>
            <a:ext cx="41128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Оплата</a:t>
            </a:r>
            <a:r>
              <a:rPr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</a:t>
            </a:r>
            <a:r>
              <a:rPr sz="18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1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договору</a:t>
            </a:r>
            <a:r>
              <a:rPr sz="1800" b="1" spc="-3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sz="1800" b="1" spc="-1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подключении</a:t>
            </a:r>
            <a:endParaRPr sz="1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0600" y="3429001"/>
            <a:ext cx="7696200" cy="26153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88595">
              <a:lnSpc>
                <a:spcPct val="100000"/>
              </a:lnSpc>
              <a:spcBef>
                <a:spcPts val="50"/>
              </a:spcBef>
            </a:pPr>
            <a:r>
              <a:rPr sz="1400" spc="-5" dirty="0">
                <a:latin typeface="Times New Roman" pitchFamily="18" charset="0"/>
                <a:cs typeface="Times New Roman" pitchFamily="18" charset="0"/>
              </a:rPr>
              <a:t>Если проектирование, строительство,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реконструкция объектов капитального </a:t>
            </a:r>
            <a:r>
              <a:rPr sz="1400" spc="-4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строительства</a:t>
            </a:r>
            <a:r>
              <a:rPr sz="14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предполагает</a:t>
            </a:r>
            <a:r>
              <a:rPr sz="14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разделение</a:t>
            </a:r>
            <a:r>
              <a:rPr sz="1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5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1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этапы</a:t>
            </a:r>
            <a:endParaRPr lang="en-US" sz="1400" spc="-1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lang="ru-RU" sz="1400" b="1" i="1" spc="-5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1400" b="1" i="1" spc="-5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либо</a:t>
            </a:r>
            <a:endParaRPr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ct val="100699"/>
              </a:lnSpc>
              <a:spcBef>
                <a:spcPts val="35"/>
              </a:spcBef>
            </a:pPr>
            <a:r>
              <a:rPr sz="1400" spc="-10" dirty="0">
                <a:latin typeface="Times New Roman" pitchFamily="18" charset="0"/>
                <a:cs typeface="Times New Roman" pitchFamily="18" charset="0"/>
              </a:rPr>
              <a:t>разрешение 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строительство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предусматривает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строительство,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реконструкцию </a:t>
            </a:r>
            <a:r>
              <a:rPr sz="1400" spc="-4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нескольких</a:t>
            </a:r>
            <a:r>
              <a:rPr sz="14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объектов</a:t>
            </a:r>
            <a:r>
              <a:rPr sz="1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капитального</a:t>
            </a:r>
            <a:r>
              <a:rPr sz="14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строительства</a:t>
            </a:r>
            <a:r>
              <a:rPr sz="1400" b="1" spc="-5" dirty="0">
                <a:latin typeface="Times New Roman" pitchFamily="18" charset="0"/>
                <a:cs typeface="Times New Roman" pitchFamily="18" charset="0"/>
              </a:rPr>
              <a:t>,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1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endParaRPr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612775">
              <a:lnSpc>
                <a:spcPct val="100000"/>
              </a:lnSpc>
              <a:spcBef>
                <a:spcPts val="60"/>
              </a:spcBef>
            </a:pP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sz="14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1400" b="1" spc="-5" dirty="0">
                <a:latin typeface="Times New Roman" pitchFamily="18" charset="0"/>
                <a:cs typeface="Times New Roman" pitchFamily="18" charset="0"/>
              </a:rPr>
              <a:t>сроки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внесения платы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за подключение таких объектов 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sz="1400" spc="-4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согласованию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исполнителем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могут </a:t>
            </a:r>
            <a:r>
              <a:rPr sz="1400" b="1" dirty="0">
                <a:latin typeface="Times New Roman" pitchFamily="18" charset="0"/>
                <a:cs typeface="Times New Roman" pitchFamily="18" charset="0"/>
              </a:rPr>
              <a:t>быть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установлены исходя </a:t>
            </a:r>
            <a:r>
              <a:rPr sz="1400" b="1" spc="-20" dirty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sz="1400" b="1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этапов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1400" spc="2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>
                <a:latin typeface="Times New Roman" pitchFamily="18" charset="0"/>
                <a:cs typeface="Times New Roman" pitchFamily="18" charset="0"/>
              </a:rPr>
              <a:t>предусмотренных</a:t>
            </a:r>
            <a:r>
              <a:rPr sz="140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проектной</a:t>
            </a:r>
            <a:r>
              <a:rPr sz="14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документацией,</a:t>
            </a:r>
            <a:r>
              <a:rPr sz="14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проектом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планировки</a:t>
            </a:r>
            <a:r>
              <a:rPr sz="14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территории,</a:t>
            </a:r>
            <a:r>
              <a:rPr sz="1400" spc="45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разрешением</a:t>
            </a:r>
            <a:r>
              <a:rPr sz="14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1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строительство.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UV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685800"/>
            <a:ext cx="1328503" cy="441668"/>
          </a:xfrm>
          <a:prstGeom prst="rect">
            <a:avLst/>
          </a:prstGeom>
        </p:spPr>
      </p:pic>
      <p:sp>
        <p:nvSpPr>
          <p:cNvPr id="9" name="object 4"/>
          <p:cNvSpPr txBox="1"/>
          <p:nvPr/>
        </p:nvSpPr>
        <p:spPr>
          <a:xfrm>
            <a:off x="457200" y="1752600"/>
            <a:ext cx="477520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5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sz="5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ject 5"/>
          <p:cNvSpPr txBox="1"/>
          <p:nvPr/>
        </p:nvSpPr>
        <p:spPr>
          <a:xfrm>
            <a:off x="990600" y="1600200"/>
            <a:ext cx="7772400" cy="1115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spc="-15" dirty="0">
                <a:latin typeface="Times New Roman" pitchFamily="18" charset="0"/>
                <a:cs typeface="Times New Roman" pitchFamily="18" charset="0"/>
              </a:rPr>
              <a:t>По согласованию с исполнителем заявитель вправе обеспечить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spc="-15" dirty="0">
                <a:latin typeface="Times New Roman" pitchFamily="18" charset="0"/>
                <a:cs typeface="Times New Roman" pitchFamily="18" charset="0"/>
              </a:rPr>
              <a:t>архитектурно-строительное проектирование, строительство,  реконструкцию объектов централизованных систем холодного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spc="-15" dirty="0">
                <a:latin typeface="Times New Roman" pitchFamily="18" charset="0"/>
                <a:cs typeface="Times New Roman" pitchFamily="18" charset="0"/>
              </a:rPr>
              <a:t>водоснабжения и (или) водоотведения, расположенных за границами  принадлежащего ему земельного участка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03120" cy="215444"/>
          </a:xfrm>
        </p:spPr>
        <p:txBody>
          <a:bodyPr>
            <a:normAutofit/>
          </a:bodyPr>
          <a:lstStyle/>
          <a:p>
            <a:fld id="{B6F15528-21DE-4FAA-801E-634DDDAF4B2B}" type="slidenum">
              <a:rPr lang="ru-RU" sz="1100" smtClean="0">
                <a:solidFill>
                  <a:schemeClr val="tx2">
                    <a:lumMod val="75000"/>
                  </a:schemeClr>
                </a:solidFill>
              </a:rPr>
              <a:pPr/>
              <a:t>6</a:t>
            </a:fld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5400" y="2438400"/>
            <a:ext cx="7162800" cy="1521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49275" indent="92710">
              <a:buChar char="•"/>
              <a:tabLst>
                <a:tab pos="1329055" algn="l"/>
                <a:tab pos="1329690" algn="l"/>
              </a:tabLst>
            </a:pP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Исполнитель</a:t>
            </a:r>
            <a:r>
              <a:rPr sz="14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имеет</a:t>
            </a:r>
            <a:r>
              <a:rPr sz="14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право</a:t>
            </a:r>
            <a:r>
              <a:rPr sz="14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1400" spc="-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приступать</a:t>
            </a:r>
            <a:r>
              <a:rPr sz="14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14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исполнению</a:t>
            </a:r>
            <a:r>
              <a:rPr sz="14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sz="14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приостановить</a:t>
            </a:r>
            <a:r>
              <a:rPr sz="14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исполнение</a:t>
            </a:r>
            <a:r>
              <a:rPr sz="1400" spc="-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своих</a:t>
            </a:r>
            <a:r>
              <a:rPr sz="1400" spc="-10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 err="1" smtClean="0">
                <a:latin typeface="Times New Roman" pitchFamily="18" charset="0"/>
                <a:cs typeface="Times New Roman" pitchFamily="18" charset="0"/>
              </a:rPr>
              <a:t>обязательств</a:t>
            </a:r>
            <a:r>
              <a:rPr sz="1400" spc="-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400" spc="-9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договору</a:t>
            </a:r>
            <a:r>
              <a:rPr lang="ru-RU" sz="14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400" spc="-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 err="1" smtClean="0">
                <a:latin typeface="Times New Roman" pitchFamily="18" charset="0"/>
                <a:cs typeface="Times New Roman" pitchFamily="18" charset="0"/>
              </a:rPr>
              <a:t>подключении</a:t>
            </a:r>
            <a:r>
              <a:rPr sz="14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 err="1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sz="1400" spc="-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 err="1" smtClean="0">
                <a:latin typeface="Times New Roman" pitchFamily="18" charset="0"/>
                <a:cs typeface="Times New Roman" pitchFamily="18" charset="0"/>
              </a:rPr>
              <a:t>дня</a:t>
            </a:r>
            <a:r>
              <a:rPr sz="1400" spc="-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внесения</a:t>
            </a:r>
            <a:r>
              <a:rPr sz="14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заявителем</a:t>
            </a:r>
            <a:r>
              <a:rPr sz="14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соответствующего</a:t>
            </a:r>
            <a:r>
              <a:rPr sz="14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платежа</a:t>
            </a:r>
            <a:r>
              <a:rPr sz="1400" spc="-1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spc="-10" dirty="0" smtClean="0">
              <a:latin typeface="Times New Roman" pitchFamily="18" charset="0"/>
              <a:cs typeface="Times New Roman" pitchFamily="18" charset="0"/>
            </a:endParaRPr>
          </a:p>
          <a:p>
            <a:pPr marR="549275" indent="92710">
              <a:tabLst>
                <a:tab pos="1329055" algn="l"/>
                <a:tab pos="1329690" algn="l"/>
              </a:tabLst>
            </a:pPr>
            <a:endParaRPr lang="ru-RU" sz="1400" spc="-10" dirty="0" smtClean="0">
              <a:latin typeface="Times New Roman" pitchFamily="18" charset="0"/>
              <a:cs typeface="Times New Roman" pitchFamily="18" charset="0"/>
            </a:endParaRPr>
          </a:p>
          <a:p>
            <a:pPr marR="549275" indent="92710">
              <a:spcAft>
                <a:spcPts val="600"/>
              </a:spcAft>
              <a:buChar char="•"/>
              <a:tabLst>
                <a:tab pos="1329055" algn="l"/>
                <a:tab pos="1329690" algn="l"/>
              </a:tabLst>
            </a:pPr>
            <a:r>
              <a:rPr lang="ru-RU" sz="1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1400" spc="-5" dirty="0" err="1" smtClean="0">
                <a:latin typeface="Times New Roman" pitchFamily="18" charset="0"/>
                <a:cs typeface="Times New Roman" pitchFamily="18" charset="0"/>
              </a:rPr>
              <a:t>случае</a:t>
            </a:r>
            <a:r>
              <a:rPr sz="1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 err="1" smtClean="0">
                <a:latin typeface="Times New Roman" pitchFamily="18" charset="0"/>
                <a:cs typeface="Times New Roman" pitchFamily="18" charset="0"/>
              </a:rPr>
              <a:t>внесения</a:t>
            </a:r>
            <a:r>
              <a:rPr sz="1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платежа</a:t>
            </a:r>
            <a:r>
              <a:rPr sz="14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1400" spc="-5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sz="1400" spc="-5" dirty="0" err="1" smtClean="0">
                <a:latin typeface="Times New Roman" pitchFamily="18" charset="0"/>
                <a:cs typeface="Times New Roman" pitchFamily="18" charset="0"/>
              </a:rPr>
              <a:t>полном</a:t>
            </a:r>
            <a:r>
              <a:rPr sz="1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объеме</a:t>
            </a:r>
            <a:r>
              <a:rPr sz="14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исполнитель</a:t>
            </a:r>
            <a:r>
              <a:rPr sz="1400" spc="2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вправе</a:t>
            </a:r>
            <a:r>
              <a:rPr sz="1400" spc="-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1400" spc="-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возобновлять</a:t>
            </a:r>
            <a:r>
              <a:rPr sz="1400" spc="-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исполнение</a:t>
            </a:r>
            <a:r>
              <a:rPr sz="14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обязательств</a:t>
            </a:r>
            <a:r>
              <a:rPr sz="14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 err="1" smtClean="0">
                <a:latin typeface="Times New Roman" pitchFamily="18" charset="0"/>
                <a:cs typeface="Times New Roman" pitchFamily="18" charset="0"/>
              </a:rPr>
              <a:t>договору</a:t>
            </a:r>
            <a:r>
              <a:rPr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sz="1400" spc="-5" dirty="0" err="1" smtClean="0">
                <a:latin typeface="Times New Roman" pitchFamily="18" charset="0"/>
                <a:cs typeface="Times New Roman" pitchFamily="18" charset="0"/>
              </a:rPr>
              <a:t>подключении</a:t>
            </a:r>
            <a:r>
              <a:rPr sz="1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 err="1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sz="1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 err="1" smtClean="0">
                <a:latin typeface="Times New Roman" pitchFamily="18" charset="0"/>
                <a:cs typeface="Times New Roman" pitchFamily="18" charset="0"/>
              </a:rPr>
              <a:t>дня</a:t>
            </a:r>
            <a:r>
              <a:rPr sz="1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внесения</a:t>
            </a:r>
            <a:r>
              <a:rPr sz="14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заявителем</a:t>
            </a:r>
            <a:r>
              <a:rPr sz="14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платежа</a:t>
            </a:r>
            <a:r>
              <a:rPr sz="14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1400" spc="-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полном</a:t>
            </a:r>
            <a:r>
              <a:rPr sz="1400" spc="1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 err="1" smtClean="0">
                <a:latin typeface="Times New Roman" pitchFamily="18" charset="0"/>
                <a:cs typeface="Times New Roman" pitchFamily="18" charset="0"/>
              </a:rPr>
              <a:t>объеме</a:t>
            </a:r>
            <a:r>
              <a:rPr sz="1400" spc="-5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UV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685800"/>
            <a:ext cx="1328503" cy="441668"/>
          </a:xfrm>
          <a:prstGeom prst="rect">
            <a:avLst/>
          </a:prstGeom>
        </p:spPr>
      </p:pic>
      <p:sp>
        <p:nvSpPr>
          <p:cNvPr id="7" name="object 2"/>
          <p:cNvSpPr txBox="1">
            <a:spLocks noGrp="1"/>
          </p:cNvSpPr>
          <p:nvPr>
            <p:ph type="title"/>
          </p:nvPr>
        </p:nvSpPr>
        <p:spPr>
          <a:xfrm>
            <a:off x="2209800" y="685800"/>
            <a:ext cx="53340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Новое</a:t>
            </a:r>
            <a:r>
              <a:rPr sz="2800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2800" spc="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договорах</a:t>
            </a:r>
            <a:r>
              <a:rPr sz="2800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1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подключении</a:t>
            </a:r>
            <a:endParaRPr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4"/>
          <p:cNvSpPr txBox="1"/>
          <p:nvPr/>
        </p:nvSpPr>
        <p:spPr>
          <a:xfrm>
            <a:off x="609600" y="2743200"/>
            <a:ext cx="477520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5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sz="5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bject 6"/>
          <p:cNvSpPr txBox="1"/>
          <p:nvPr/>
        </p:nvSpPr>
        <p:spPr>
          <a:xfrm>
            <a:off x="838200" y="4572000"/>
            <a:ext cx="754380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2715">
              <a:lnSpc>
                <a:spcPct val="100000"/>
              </a:lnSpc>
              <a:spcBef>
                <a:spcPts val="5"/>
              </a:spcBef>
            </a:pPr>
            <a:r>
              <a:rPr lang="ru-RU" sz="1400" b="1" spc="-5" dirty="0" smtClean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ru-RU" sz="1400" b="1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spc="-10" dirty="0" smtClean="0">
                <a:latin typeface="Times New Roman" pitchFamily="18" charset="0"/>
                <a:cs typeface="Times New Roman" pitchFamily="18" charset="0"/>
              </a:rPr>
              <a:t>этом</a:t>
            </a:r>
            <a:r>
              <a:rPr lang="ru-RU" sz="1400" b="1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spc="-10" dirty="0" smtClean="0">
                <a:latin typeface="Times New Roman" pitchFamily="18" charset="0"/>
                <a:cs typeface="Times New Roman" pitchFamily="18" charset="0"/>
              </a:rPr>
              <a:t>срок</a:t>
            </a:r>
            <a:r>
              <a:rPr lang="ru-RU" sz="1400" b="1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spc="-1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подключения</a:t>
            </a:r>
            <a:r>
              <a:rPr lang="ru-RU" sz="1400" b="1" i="1" spc="-5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1400" b="1" i="1" spc="-15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spc="-1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договору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</a:t>
            </a:r>
            <a:r>
              <a:rPr lang="ru-RU" sz="1400" b="1" i="1" spc="-2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spc="-1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подключении</a:t>
            </a:r>
            <a:r>
              <a:rPr lang="ru-RU" sz="1400" b="1" i="1" spc="-4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spc="-1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переносится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b="1" spc="-5" dirty="0" smtClean="0">
                <a:latin typeface="Times New Roman" pitchFamily="18" charset="0"/>
                <a:cs typeface="Times New Roman" pitchFamily="18" charset="0"/>
              </a:rPr>
              <a:t>срок,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b="1" spc="-10" dirty="0" smtClean="0">
                <a:latin typeface="Times New Roman" pitchFamily="18" charset="0"/>
                <a:cs typeface="Times New Roman" pitchFamily="18" charset="0"/>
              </a:rPr>
              <a:t>течение которого исполнитель </a:t>
            </a:r>
            <a:r>
              <a:rPr lang="ru-RU" sz="1400" b="1" spc="-5" dirty="0" smtClean="0">
                <a:latin typeface="Times New Roman" pitchFamily="18" charset="0"/>
                <a:cs typeface="Times New Roman" pitchFamily="18" charset="0"/>
              </a:rPr>
              <a:t>не приступал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b="1" spc="-10" dirty="0" smtClean="0">
                <a:latin typeface="Times New Roman" pitchFamily="18" charset="0"/>
                <a:cs typeface="Times New Roman" pitchFamily="18" charset="0"/>
              </a:rPr>
              <a:t>(или) приостановил </a:t>
            </a:r>
            <a:r>
              <a:rPr lang="ru-RU" sz="1400" b="1" spc="-4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spc="-10" dirty="0" smtClean="0">
                <a:latin typeface="Times New Roman" pitchFamily="18" charset="0"/>
                <a:cs typeface="Times New Roman" pitchFamily="18" charset="0"/>
              </a:rPr>
              <a:t>исполнение своих обязательств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400" b="1" spc="-10" dirty="0" smtClean="0">
                <a:latin typeface="Times New Roman" pitchFamily="18" charset="0"/>
                <a:cs typeface="Times New Roman" pitchFamily="18" charset="0"/>
              </a:rPr>
              <a:t>договору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400" b="1" spc="-10" dirty="0" smtClean="0">
                <a:latin typeface="Times New Roman" pitchFamily="18" charset="0"/>
                <a:cs typeface="Times New Roman" pitchFamily="18" charset="0"/>
              </a:rPr>
              <a:t>подключении </a:t>
            </a:r>
            <a:r>
              <a:rPr lang="ru-RU" sz="1400" b="1" spc="-5" dirty="0" smtClean="0"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sz="1400" b="1" spc="-10" dirty="0" smtClean="0">
                <a:latin typeface="Times New Roman" pitchFamily="18" charset="0"/>
                <a:cs typeface="Times New Roman" pitchFamily="18" charset="0"/>
              </a:rPr>
              <a:t>изменения сроков</a:t>
            </a:r>
            <a:r>
              <a:rPr lang="ru-RU" sz="1400" b="1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spc="-10" dirty="0" smtClean="0">
                <a:latin typeface="Times New Roman" pitchFamily="18" charset="0"/>
                <a:cs typeface="Times New Roman" pitchFamily="18" charset="0"/>
              </a:rPr>
              <a:t>внесения</a:t>
            </a:r>
            <a:r>
              <a:rPr lang="ru-RU" sz="1400" b="1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spc="-10" dirty="0" smtClean="0">
                <a:latin typeface="Times New Roman" pitchFamily="18" charset="0"/>
                <a:cs typeface="Times New Roman" pitchFamily="18" charset="0"/>
              </a:rPr>
              <a:t>заявителем</a:t>
            </a:r>
            <a:r>
              <a:rPr lang="ru-RU" sz="1400" b="1" spc="-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spc="-10" dirty="0" smtClean="0">
                <a:latin typeface="Times New Roman" pitchFamily="18" charset="0"/>
                <a:cs typeface="Times New Roman" pitchFamily="18" charset="0"/>
              </a:rPr>
              <a:t>платы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1400" b="1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spc="-10" dirty="0" smtClean="0">
                <a:latin typeface="Times New Roman" pitchFamily="18" charset="0"/>
                <a:cs typeface="Times New Roman" pitchFamily="18" charset="0"/>
              </a:rPr>
              <a:t>подключение.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ject 5"/>
          <p:cNvSpPr txBox="1"/>
          <p:nvPr/>
        </p:nvSpPr>
        <p:spPr>
          <a:xfrm>
            <a:off x="990600" y="1905000"/>
            <a:ext cx="46482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b="1" spc="-15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b="1" spc="-1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нарушении сроков оплаты заявителем</a:t>
            </a:r>
            <a:r>
              <a:rPr lang="ru-RU" b="1" spc="-15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sz="1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03120" cy="215444"/>
          </a:xfrm>
        </p:spPr>
        <p:txBody>
          <a:bodyPr>
            <a:normAutofit/>
          </a:bodyPr>
          <a:lstStyle/>
          <a:p>
            <a:fld id="{B6F15528-21DE-4FAA-801E-634DDDAF4B2B}" type="slidenum">
              <a:rPr lang="ru-RU" sz="110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pPr/>
              <a:t>7</a:t>
            </a:fld>
            <a:endParaRPr lang="ru-RU" sz="1100" dirty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2" name="Рисунок 11" descr="UV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685800"/>
            <a:ext cx="1328503" cy="441668"/>
          </a:xfrm>
          <a:prstGeom prst="rect">
            <a:avLst/>
          </a:prstGeom>
        </p:spPr>
      </p:pic>
      <p:sp>
        <p:nvSpPr>
          <p:cNvPr id="13" name="object 2"/>
          <p:cNvSpPr txBox="1">
            <a:spLocks/>
          </p:cNvSpPr>
          <p:nvPr/>
        </p:nvSpPr>
        <p:spPr>
          <a:xfrm>
            <a:off x="2209800" y="685800"/>
            <a:ext cx="5334000" cy="443711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Новое</a:t>
            </a:r>
            <a:r>
              <a:rPr kumimoji="0" lang="ru-RU" sz="2800" b="0" i="0" u="none" strike="noStrike" kern="1200" cap="none" spc="-1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</a:t>
            </a:r>
            <a:r>
              <a:rPr kumimoji="0" lang="ru-RU" sz="2800" b="0" i="0" u="none" strike="noStrike" kern="1200" cap="none" spc="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договорах</a:t>
            </a:r>
            <a:r>
              <a:rPr kumimoji="0" lang="ru-RU" sz="2800" b="0" i="0" u="none" strike="noStrike" kern="1200" cap="none" spc="-1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</a:t>
            </a:r>
            <a:r>
              <a:rPr kumimoji="0" lang="ru-RU" sz="2800" b="0" i="0" u="none" strike="noStrike" kern="1200" cap="none" spc="-1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-1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подключении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5" name="object 3"/>
          <p:cNvSpPr txBox="1">
            <a:spLocks/>
          </p:cNvSpPr>
          <p:nvPr/>
        </p:nvSpPr>
        <p:spPr>
          <a:xfrm>
            <a:off x="990600" y="1447800"/>
            <a:ext cx="6747509" cy="290464"/>
          </a:xfrm>
          <a:prstGeom prst="rect">
            <a:avLst/>
          </a:prstGeom>
        </p:spPr>
        <p:txBody>
          <a:bodyPr vert="horz" wrap="square" lIns="0" tIns="13335" rIns="0" bIns="0" rtlCol="0" anchor="b">
            <a:spAutoFit/>
          </a:bodyPr>
          <a:lstStyle/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</a:t>
            </a:r>
            <a:r>
              <a:rPr kumimoji="0" lang="ru-RU" sz="1800" b="1" i="0" u="none" strike="noStrike" kern="1200" cap="none" spc="-1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каз</a:t>
            </a:r>
            <a:r>
              <a:rPr kumimoji="0" lang="ru-RU" sz="1800" b="1" i="0" u="none" strike="noStrike" kern="1200" cap="none" spc="-3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зак</a:t>
            </a:r>
            <a:r>
              <a:rPr kumimoji="0" lang="ru-RU" sz="1800" b="1" i="0" u="none" strike="noStrike" kern="1200" cap="none" spc="-2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л</a:t>
            </a:r>
            <a:r>
              <a:rPr kumimoji="0" lang="ru-RU" sz="18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ю</a:t>
            </a:r>
            <a:r>
              <a:rPr kumimoji="0" lang="ru-RU" sz="1800" b="1" i="0" u="none" strike="noStrike" kern="1200" cap="none" spc="-1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че</a:t>
            </a:r>
            <a:r>
              <a:rPr kumimoji="0" lang="ru-RU" sz="1800" b="1" i="0" u="none" strike="noStrike" kern="1200" cap="none" spc="-1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</a:t>
            </a:r>
            <a:r>
              <a:rPr kumimoji="0" lang="ru-RU" sz="18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</a:t>
            </a:r>
            <a:r>
              <a:rPr kumimoji="0" lang="ru-RU" sz="1800" b="1" i="0" u="none" strike="noStrike" kern="1200" cap="none" spc="2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8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до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</a:t>
            </a:r>
            <a:r>
              <a:rPr kumimoji="0" lang="ru-RU" sz="1800" b="1" i="0" u="none" strike="noStrike" kern="1200" cap="none" spc="-1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во</a:t>
            </a:r>
            <a:r>
              <a:rPr kumimoji="0" lang="ru-RU" sz="1800" b="1" i="0" u="none" strike="noStrike" kern="1200" cap="none" spc="-1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 о</a:t>
            </a:r>
            <a:r>
              <a:rPr kumimoji="0" lang="ru-RU" sz="18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</a:t>
            </a:r>
            <a:r>
              <a:rPr kumimoji="0" lang="ru-RU" sz="1800" b="1" i="0" u="none" strike="noStrike" kern="1200" cap="none" spc="-1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кл</a:t>
            </a:r>
            <a:r>
              <a:rPr kumimoji="0" lang="ru-RU" sz="1800" b="1" i="0" u="none" strike="noStrike" kern="1200" cap="none" spc="-1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ю</a:t>
            </a:r>
            <a:r>
              <a:rPr kumimoji="0" lang="ru-RU" sz="1800" b="1" i="0" u="none" strike="noStrike" kern="1200" cap="none" spc="-1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ч</a:t>
            </a:r>
            <a:r>
              <a:rPr kumimoji="0" lang="ru-RU" sz="1800" b="1" i="0" u="none" strike="noStrike" kern="1200" cap="none" spc="-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ен</a:t>
            </a:r>
            <a:r>
              <a:rPr kumimoji="0" lang="ru-RU" sz="1800" b="1" i="0" u="none" strike="noStrike" kern="1200" cap="none" spc="-1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" name="object 4"/>
          <p:cNvSpPr txBox="1"/>
          <p:nvPr/>
        </p:nvSpPr>
        <p:spPr>
          <a:xfrm>
            <a:off x="1828800" y="1905000"/>
            <a:ext cx="647700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400" spc="-10" dirty="0">
                <a:latin typeface="Times New Roman" pitchFamily="18" charset="0"/>
                <a:cs typeface="Times New Roman" pitchFamily="18" charset="0"/>
              </a:rPr>
              <a:t>Объект</a:t>
            </a:r>
            <a:r>
              <a:rPr sz="1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размещен (планируется</a:t>
            </a:r>
            <a:r>
              <a:rPr sz="14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размещению)</a:t>
            </a:r>
            <a:r>
              <a:rPr sz="14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 err="1">
                <a:latin typeface="Times New Roman" pitchFamily="18" charset="0"/>
                <a:cs typeface="Times New Roman" pitchFamily="18" charset="0"/>
              </a:rPr>
              <a:t>вне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зоны</a:t>
            </a:r>
            <a:r>
              <a:rPr lang="ru-RU" sz="1400" spc="-10" dirty="0" smtClean="0">
                <a:latin typeface="Times New Roman" pitchFamily="18" charset="0"/>
                <a:cs typeface="Times New Roman" pitchFamily="18" charset="0"/>
              </a:rPr>
              <a:t> деятельности</a:t>
            </a:r>
            <a:r>
              <a:rPr lang="ru-RU" sz="14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spc="-10" dirty="0" smtClean="0">
                <a:latin typeface="Times New Roman" pitchFamily="18" charset="0"/>
                <a:cs typeface="Times New Roman" pitchFamily="18" charset="0"/>
              </a:rPr>
              <a:t>гарантирующей</a:t>
            </a:r>
            <a:r>
              <a:rPr lang="ru-RU" sz="14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spc="-10" dirty="0" smtClean="0">
                <a:latin typeface="Times New Roman" pitchFamily="18" charset="0"/>
                <a:cs typeface="Times New Roman" pitchFamily="18" charset="0"/>
              </a:rPr>
              <a:t>организации.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bject 8"/>
          <p:cNvSpPr txBox="1"/>
          <p:nvPr/>
        </p:nvSpPr>
        <p:spPr>
          <a:xfrm>
            <a:off x="1828800" y="2438400"/>
            <a:ext cx="6553200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57225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latin typeface="Times New Roman" pitchFamily="18" charset="0"/>
                <a:cs typeface="Times New Roman" pitchFamily="18" charset="0"/>
              </a:rPr>
              <a:t>Техническая возможность подключения отсутствует </a:t>
            </a:r>
            <a:r>
              <a:rPr sz="1400" spc="-5" dirty="0" err="1">
                <a:latin typeface="Times New Roman" pitchFamily="18" charset="0"/>
                <a:cs typeface="Times New Roman" pitchFamily="18" charset="0"/>
              </a:rPr>
              <a:t>ввиду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невозможности</a:t>
            </a:r>
            <a:r>
              <a:rPr sz="14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обеспечения</a:t>
            </a:r>
            <a:r>
              <a:rPr lang="ru-RU" sz="1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рабочего</a:t>
            </a:r>
            <a:r>
              <a:rPr sz="14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>
                <a:latin typeface="Times New Roman" pitchFamily="18" charset="0"/>
                <a:cs typeface="Times New Roman" pitchFamily="18" charset="0"/>
              </a:rPr>
              <a:t>гидравлического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режима</a:t>
            </a:r>
            <a:r>
              <a:rPr lang="ru-RU" sz="1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 err="1" smtClean="0">
                <a:latin typeface="Times New Roman" pitchFamily="18" charset="0"/>
                <a:cs typeface="Times New Roman" pitchFamily="18" charset="0"/>
              </a:rPr>
              <a:t>подачи</a:t>
            </a:r>
            <a:r>
              <a:rPr sz="14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воды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1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отведения</a:t>
            </a:r>
            <a:r>
              <a:rPr sz="1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сточных</a:t>
            </a:r>
            <a:r>
              <a:rPr sz="1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вод</a:t>
            </a:r>
            <a:r>
              <a:rPr sz="1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учетом</a:t>
            </a:r>
            <a:r>
              <a:rPr lang="ru-RU" sz="1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нормативной</a:t>
            </a:r>
            <a:r>
              <a:rPr sz="14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скорости </a:t>
            </a:r>
            <a:r>
              <a:rPr sz="1400" spc="-4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нормативных</a:t>
            </a:r>
            <a:r>
              <a:rPr sz="14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гидравлических</a:t>
            </a:r>
            <a:r>
              <a:rPr sz="14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потерь.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bject 4"/>
          <p:cNvSpPr txBox="1"/>
          <p:nvPr/>
        </p:nvSpPr>
        <p:spPr>
          <a:xfrm>
            <a:off x="685800" y="2819400"/>
            <a:ext cx="477520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5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sz="5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object 7"/>
          <p:cNvSpPr txBox="1"/>
          <p:nvPr/>
        </p:nvSpPr>
        <p:spPr>
          <a:xfrm>
            <a:off x="1447800" y="3429000"/>
            <a:ext cx="309627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125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b="1" spc="-45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spc="-1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object 9"/>
          <p:cNvSpPr txBox="1"/>
          <p:nvPr/>
        </p:nvSpPr>
        <p:spPr>
          <a:xfrm>
            <a:off x="1828800" y="3429000"/>
            <a:ext cx="591566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Одновременное</a:t>
            </a:r>
            <a:r>
              <a:rPr sz="1600" spc="-12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соблюдение</a:t>
            </a:r>
            <a:r>
              <a:rPr sz="1600" spc="-13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следующих</a:t>
            </a:r>
            <a:r>
              <a:rPr sz="1600" spc="-1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условий:</a:t>
            </a:r>
            <a:endParaRPr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bject 10"/>
          <p:cNvSpPr txBox="1"/>
          <p:nvPr/>
        </p:nvSpPr>
        <p:spPr>
          <a:xfrm>
            <a:off x="1828800" y="3733800"/>
            <a:ext cx="7010400" cy="18902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8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00" b="1" spc="-5" dirty="0">
                <a:latin typeface="Times New Roman" pitchFamily="18" charset="0"/>
                <a:cs typeface="Times New Roman" pitchFamily="18" charset="0"/>
              </a:rPr>
              <a:t>1.	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Техническая</a:t>
            </a:r>
            <a:r>
              <a:rPr sz="1400" b="1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возможность</a:t>
            </a:r>
            <a:r>
              <a:rPr sz="1400" b="1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подключения</a:t>
            </a:r>
            <a:r>
              <a:rPr sz="1400" b="1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отсутствует</a:t>
            </a:r>
            <a:r>
              <a:rPr sz="1400" b="1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ввиду: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812800" lvl="1" indent="-342900">
              <a:lnSpc>
                <a:spcPts val="1440"/>
              </a:lnSpc>
              <a:buChar char="•"/>
              <a:tabLst>
                <a:tab pos="354965" algn="l"/>
                <a:tab pos="355600" algn="l"/>
              </a:tabLst>
            </a:pPr>
            <a:r>
              <a:rPr sz="1300" spc="-10" dirty="0">
                <a:latin typeface="Times New Roman" pitchFamily="18" charset="0"/>
                <a:cs typeface="Times New Roman" pitchFamily="18" charset="0"/>
              </a:rPr>
              <a:t>отсутствия</a:t>
            </a:r>
            <a:r>
              <a:rPr sz="13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300" spc="-10" dirty="0">
                <a:latin typeface="Times New Roman" pitchFamily="18" charset="0"/>
                <a:cs typeface="Times New Roman" pitchFamily="18" charset="0"/>
              </a:rPr>
              <a:t>свободной</a:t>
            </a:r>
            <a:r>
              <a:rPr sz="13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300" spc="-10" dirty="0">
                <a:latin typeface="Times New Roman" pitchFamily="18" charset="0"/>
                <a:cs typeface="Times New Roman" pitchFamily="18" charset="0"/>
              </a:rPr>
              <a:t>мощности;</a:t>
            </a:r>
            <a:endParaRPr sz="1300" dirty="0">
              <a:latin typeface="Times New Roman" pitchFamily="18" charset="0"/>
              <a:cs typeface="Times New Roman" pitchFamily="18" charset="0"/>
            </a:endParaRPr>
          </a:p>
          <a:p>
            <a:pPr marL="812800" lvl="1" indent="-342900"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1300" spc="-10" dirty="0">
                <a:latin typeface="Times New Roman" pitchFamily="18" charset="0"/>
                <a:cs typeface="Times New Roman" pitchFamily="18" charset="0"/>
              </a:rPr>
              <a:t>отсутствия</a:t>
            </a:r>
            <a:r>
              <a:rPr sz="13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300" spc="-10" dirty="0">
                <a:latin typeface="Times New Roman" pitchFamily="18" charset="0"/>
                <a:cs typeface="Times New Roman" pitchFamily="18" charset="0"/>
              </a:rPr>
              <a:t>резерва</a:t>
            </a:r>
            <a:r>
              <a:rPr sz="13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300" spc="-5" dirty="0">
                <a:latin typeface="Times New Roman" pitchFamily="18" charset="0"/>
                <a:cs typeface="Times New Roman" pitchFamily="18" charset="0"/>
              </a:rPr>
              <a:t>пропускной</a:t>
            </a:r>
            <a:r>
              <a:rPr sz="1300" spc="-10" dirty="0">
                <a:latin typeface="Times New Roman" pitchFamily="18" charset="0"/>
                <a:cs typeface="Times New Roman" pitchFamily="18" charset="0"/>
              </a:rPr>
              <a:t> способности</a:t>
            </a:r>
            <a:r>
              <a:rPr sz="13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300" spc="-10" dirty="0">
                <a:latin typeface="Times New Roman" pitchFamily="18" charset="0"/>
                <a:cs typeface="Times New Roman" pitchFamily="18" charset="0"/>
              </a:rPr>
              <a:t>сетей;</a:t>
            </a:r>
            <a:endParaRPr sz="1300" dirty="0">
              <a:latin typeface="Times New Roman" pitchFamily="18" charset="0"/>
              <a:cs typeface="Times New Roman" pitchFamily="18" charset="0"/>
            </a:endParaRPr>
          </a:p>
          <a:p>
            <a:pPr marL="812800" lvl="1" indent="-342900">
              <a:buChar char="•"/>
              <a:tabLst>
                <a:tab pos="354965" algn="l"/>
                <a:tab pos="355600" algn="l"/>
              </a:tabLst>
            </a:pPr>
            <a:r>
              <a:rPr sz="1300" spc="-10" dirty="0">
                <a:latin typeface="Times New Roman" pitchFamily="18" charset="0"/>
                <a:cs typeface="Times New Roman" pitchFamily="18" charset="0"/>
              </a:rPr>
              <a:t>невозможности</a:t>
            </a:r>
            <a:r>
              <a:rPr sz="13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300" spc="-10" dirty="0">
                <a:latin typeface="Times New Roman" pitchFamily="18" charset="0"/>
                <a:cs typeface="Times New Roman" pitchFamily="18" charset="0"/>
              </a:rPr>
              <a:t>сохранения</a:t>
            </a:r>
            <a:r>
              <a:rPr sz="13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300" spc="-10" dirty="0">
                <a:latin typeface="Times New Roman" pitchFamily="18" charset="0"/>
                <a:cs typeface="Times New Roman" pitchFamily="18" charset="0"/>
              </a:rPr>
              <a:t>условий</a:t>
            </a:r>
            <a:r>
              <a:rPr sz="13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300" spc="-10" dirty="0">
                <a:latin typeface="Times New Roman" pitchFamily="18" charset="0"/>
                <a:cs typeface="Times New Roman" pitchFamily="18" charset="0"/>
              </a:rPr>
              <a:t>водоснабжения/водоотведения.</a:t>
            </a:r>
            <a:endParaRPr sz="1300" dirty="0">
              <a:latin typeface="Times New Roman" pitchFamily="18" charset="0"/>
              <a:cs typeface="Times New Roman" pitchFamily="18" charset="0"/>
            </a:endParaRPr>
          </a:p>
          <a:p>
            <a:pPr marL="355600" marR="332105" indent="-342900">
              <a:lnSpc>
                <a:spcPct val="100000"/>
              </a:lnSpc>
              <a:spcBef>
                <a:spcPts val="50"/>
              </a:spcBef>
              <a:buAutoNum type="arabicPeriod" startAt="2"/>
              <a:tabLst>
                <a:tab pos="354965" algn="l"/>
                <a:tab pos="355600" algn="l"/>
              </a:tabLst>
            </a:pP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Мероприятия, обеспечивающие техническую возможность</a:t>
            </a:r>
            <a:r>
              <a:rPr sz="1300" b="1" spc="-1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1300" b="1" spc="-4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1400" b="1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инвестиционной</a:t>
            </a:r>
            <a:r>
              <a:rPr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программе</a:t>
            </a:r>
            <a:r>
              <a:rPr sz="1400" b="1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отсутствуют.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>
              <a:lnSpc>
                <a:spcPct val="100000"/>
              </a:lnSpc>
              <a:buAutoNum type="arabicPeriod" startAt="2"/>
              <a:tabLst>
                <a:tab pos="354965" algn="l"/>
                <a:tab pos="355600" algn="l"/>
              </a:tabLst>
            </a:pP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Получен </a:t>
            </a:r>
            <a:r>
              <a:rPr sz="1400" b="1" spc="-5" dirty="0">
                <a:latin typeface="Times New Roman" pitchFamily="18" charset="0"/>
                <a:cs typeface="Times New Roman" pitchFamily="18" charset="0"/>
              </a:rPr>
              <a:t>отказ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заявителя </a:t>
            </a:r>
            <a:r>
              <a:rPr sz="1400" b="1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внесении платы </a:t>
            </a:r>
            <a:r>
              <a:rPr sz="14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индивидуальном </a:t>
            </a:r>
            <a:r>
              <a:rPr sz="1400" b="1" spc="-4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порядке.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ts val="1635"/>
              </a:lnSpc>
              <a:buAutoNum type="arabicPeriod" startAt="2"/>
              <a:tabLst>
                <a:tab pos="354965" algn="l"/>
                <a:tab pos="355600" algn="l"/>
              </a:tabLst>
            </a:pP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Получен </a:t>
            </a:r>
            <a:r>
              <a:rPr sz="1400" b="1" spc="-5" dirty="0">
                <a:latin typeface="Times New Roman" pitchFamily="18" charset="0"/>
                <a:cs typeface="Times New Roman" pitchFamily="18" charset="0"/>
              </a:rPr>
              <a:t>отказ</a:t>
            </a:r>
            <a:r>
              <a:rPr sz="1400" b="1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5" dirty="0">
                <a:latin typeface="Times New Roman" pitchFamily="18" charset="0"/>
                <a:cs typeface="Times New Roman" pitchFamily="18" charset="0"/>
              </a:rPr>
              <a:t>органа</a:t>
            </a:r>
            <a:r>
              <a:rPr sz="1400" b="1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исполнительной </a:t>
            </a:r>
            <a:r>
              <a:rPr sz="1400" b="1" spc="-5" dirty="0">
                <a:latin typeface="Times New Roman" pitchFamily="18" charset="0"/>
                <a:cs typeface="Times New Roman" pitchFamily="18" charset="0"/>
              </a:rPr>
              <a:t>власти</a:t>
            </a:r>
            <a:r>
              <a:rPr sz="1400" b="1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включения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355600">
              <a:lnSpc>
                <a:spcPct val="100000"/>
              </a:lnSpc>
            </a:pPr>
            <a:r>
              <a:rPr sz="14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1400" b="1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инвестиционную</a:t>
            </a:r>
            <a:r>
              <a:rPr sz="1400" b="1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программу</a:t>
            </a:r>
            <a:r>
              <a:rPr sz="1400" b="1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соответствующих</a:t>
            </a:r>
            <a:r>
              <a:rPr sz="1400" b="1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мероприятий.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object 7"/>
          <p:cNvSpPr txBox="1"/>
          <p:nvPr/>
        </p:nvSpPr>
        <p:spPr>
          <a:xfrm>
            <a:off x="1447800" y="2590800"/>
            <a:ext cx="304800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125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b="1" spc="-45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spc="-11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bject 7"/>
          <p:cNvSpPr txBox="1"/>
          <p:nvPr/>
        </p:nvSpPr>
        <p:spPr>
          <a:xfrm>
            <a:off x="1447800" y="1981200"/>
            <a:ext cx="304800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125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b="1" spc="-45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spc="-11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Номер слайда 25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03120" cy="215444"/>
          </a:xfrm>
        </p:spPr>
        <p:txBody>
          <a:bodyPr>
            <a:normAutofit/>
          </a:bodyPr>
          <a:lstStyle/>
          <a:p>
            <a:fld id="{B6F15528-21DE-4FAA-801E-634DDDAF4B2B}" type="slidenum">
              <a:rPr lang="ru-RU" sz="1100" smtClean="0">
                <a:solidFill>
                  <a:schemeClr val="tx2">
                    <a:lumMod val="75000"/>
                  </a:schemeClr>
                </a:solidFill>
              </a:rPr>
              <a:pPr/>
              <a:t>8</a:t>
            </a:fld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6800" y="1295400"/>
            <a:ext cx="442742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Подключение</a:t>
            </a:r>
            <a:r>
              <a:rPr sz="1800" b="1" spc="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через</a:t>
            </a:r>
            <a:r>
              <a:rPr sz="1800" b="1" spc="-1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смежные</a:t>
            </a:r>
            <a:r>
              <a:rPr sz="1800" b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1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сети</a:t>
            </a:r>
            <a:endParaRPr sz="1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6800" y="2362200"/>
            <a:ext cx="7494270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3439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смежный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владелец</a:t>
            </a:r>
            <a:r>
              <a:rPr sz="14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является</a:t>
            </a:r>
            <a:r>
              <a:rPr sz="14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гарантирующей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организацией, организацией,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осуществляющей холодное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водоснабжение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14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(или)</a:t>
            </a:r>
            <a:r>
              <a:rPr sz="14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водоотведение,</a:t>
            </a:r>
            <a:r>
              <a:rPr sz="1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транзитной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ct val="100000"/>
              </a:lnSpc>
            </a:pPr>
            <a:r>
              <a:rPr sz="1400" spc="-10" dirty="0">
                <a:latin typeface="Times New Roman" pitchFamily="18" charset="0"/>
                <a:cs typeface="Times New Roman" pitchFamily="18" charset="0"/>
              </a:rPr>
              <a:t>организацией, </a:t>
            </a:r>
            <a:r>
              <a:rPr sz="1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не</a:t>
            </a:r>
            <a:r>
              <a:rPr sz="1400" b="1" i="1" spc="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i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вправе</a:t>
            </a:r>
            <a:r>
              <a:rPr sz="1400" b="1" i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i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отказать</a:t>
            </a:r>
            <a:r>
              <a:rPr sz="1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</a:t>
            </a:r>
            <a:r>
              <a:rPr sz="1400" b="1" i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подключении</a:t>
            </a:r>
            <a:r>
              <a:rPr sz="1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через</a:t>
            </a:r>
            <a:r>
              <a:rPr sz="1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принадлежащие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ему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 объекты </a:t>
            </a:r>
            <a:r>
              <a:rPr sz="1400" spc="-4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централизованных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систем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горячего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водоснабжения,</a:t>
            </a:r>
            <a:r>
              <a:rPr sz="1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холодного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водоснабжения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(или)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водоотведения,</a:t>
            </a:r>
            <a:r>
              <a:rPr sz="1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sz="1400" b="1" i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исключением</a:t>
            </a:r>
            <a:r>
              <a:rPr sz="1400" b="1" i="1" spc="2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i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отсутствия технической</a:t>
            </a:r>
            <a:r>
              <a:rPr sz="1400" b="1" i="1" spc="-4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i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возможности</a:t>
            </a:r>
            <a:r>
              <a:rPr sz="1400" b="1" i="1" spc="-3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i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подключения</a:t>
            </a:r>
            <a:r>
              <a:rPr sz="1400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Рисунок 26" descr="UV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685800"/>
            <a:ext cx="1328503" cy="441668"/>
          </a:xfrm>
          <a:prstGeom prst="rect">
            <a:avLst/>
          </a:prstGeom>
        </p:spPr>
      </p:pic>
      <p:sp>
        <p:nvSpPr>
          <p:cNvPr id="29" name="object 2"/>
          <p:cNvSpPr txBox="1">
            <a:spLocks/>
          </p:cNvSpPr>
          <p:nvPr/>
        </p:nvSpPr>
        <p:spPr>
          <a:xfrm>
            <a:off x="2209800" y="685800"/>
            <a:ext cx="5334000" cy="443711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Новое</a:t>
            </a:r>
            <a:r>
              <a:rPr kumimoji="0" lang="ru-RU" sz="2800" b="0" i="0" u="none" strike="noStrike" kern="1200" cap="none" spc="-1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</a:t>
            </a:r>
            <a:r>
              <a:rPr kumimoji="0" lang="ru-RU" sz="2800" b="0" i="0" u="none" strike="noStrike" kern="1200" cap="none" spc="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договорах</a:t>
            </a:r>
            <a:r>
              <a:rPr kumimoji="0" lang="ru-RU" sz="2800" b="0" i="0" u="none" strike="noStrike" kern="1200" cap="none" spc="-1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</a:t>
            </a:r>
            <a:r>
              <a:rPr kumimoji="0" lang="ru-RU" sz="2800" b="0" i="0" u="none" strike="noStrike" kern="1200" cap="none" spc="-1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-1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подключении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0" name="object 4"/>
          <p:cNvSpPr txBox="1"/>
          <p:nvPr/>
        </p:nvSpPr>
        <p:spPr>
          <a:xfrm>
            <a:off x="533400" y="1981200"/>
            <a:ext cx="477520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5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sz="5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object 3"/>
          <p:cNvSpPr txBox="1"/>
          <p:nvPr/>
        </p:nvSpPr>
        <p:spPr>
          <a:xfrm>
            <a:off x="1066800" y="1676400"/>
            <a:ext cx="7607300" cy="587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r>
              <a:rPr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договора</a:t>
            </a:r>
            <a:r>
              <a:rPr sz="1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подключении осуществляется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исполнителем </a:t>
            </a:r>
            <a:r>
              <a:rPr sz="1400" b="1" i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только после</a:t>
            </a:r>
            <a:endParaRPr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ts val="1440"/>
              </a:lnSpc>
              <a:spcBef>
                <a:spcPts val="45"/>
              </a:spcBef>
            </a:pPr>
            <a:r>
              <a:rPr sz="1400" b="1" i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получения</a:t>
            </a:r>
            <a:r>
              <a:rPr sz="1400" b="1" i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sz="1400" b="1" i="1" spc="1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i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смежного</a:t>
            </a:r>
            <a:r>
              <a:rPr sz="1400" b="1" i="1" spc="2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i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владельца</a:t>
            </a:r>
            <a:r>
              <a:rPr sz="1400" b="1" i="1" spc="-1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i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sz="1400" b="1" i="1" spc="-1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i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гарантирующей</a:t>
            </a:r>
            <a:r>
              <a:rPr sz="1400" b="1" i="1" spc="-2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i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sz="1400" b="1" i="1" spc="-2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400" b="1" i="1" spc="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i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письменной </a:t>
            </a:r>
            <a:r>
              <a:rPr sz="1400" b="1" i="1" spc="-39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i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форме</a:t>
            </a:r>
            <a:r>
              <a:rPr sz="1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i="1" spc="-1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согласия</a:t>
            </a:r>
            <a:r>
              <a:rPr sz="1400" b="1" i="1" spc="-3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подключение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через</a:t>
            </a:r>
            <a:r>
              <a:rPr sz="1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принадлежащие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смежному</a:t>
            </a:r>
            <a:r>
              <a:rPr sz="1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владельцу</a:t>
            </a:r>
            <a:r>
              <a:rPr sz="14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объекты.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3" name="Схема 32"/>
          <p:cNvGraphicFramePr/>
          <p:nvPr/>
        </p:nvGraphicFramePr>
        <p:xfrm>
          <a:off x="457200" y="3657600"/>
          <a:ext cx="77400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03120" cy="215444"/>
          </a:xfrm>
        </p:spPr>
        <p:txBody>
          <a:bodyPr>
            <a:normAutofit/>
          </a:bodyPr>
          <a:lstStyle/>
          <a:p>
            <a:fld id="{B6F15528-21DE-4FAA-801E-634DDDAF4B2B}" type="slidenum">
              <a:rPr lang="ru-RU" sz="1100" smtClean="0">
                <a:solidFill>
                  <a:schemeClr val="tx2">
                    <a:lumMod val="75000"/>
                  </a:schemeClr>
                </a:solidFill>
              </a:rPr>
              <a:pPr/>
              <a:t>9</a:t>
            </a:fld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7800" y="1676400"/>
            <a:ext cx="630110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2880" marR="5080" indent="-170815">
              <a:lnSpc>
                <a:spcPct val="100000"/>
              </a:lnSpc>
              <a:spcBef>
                <a:spcPts val="1355"/>
              </a:spcBef>
              <a:buChar char="•"/>
              <a:tabLst>
                <a:tab pos="183515" algn="l"/>
              </a:tabLst>
            </a:pPr>
            <a:r>
              <a:rPr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случае</a:t>
            </a:r>
            <a:r>
              <a:rPr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непредставления</a:t>
            </a:r>
            <a:r>
              <a:rPr sz="1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заявителем</a:t>
            </a:r>
            <a:r>
              <a:rPr sz="1400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sz="14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 err="1" smtClean="0">
                <a:latin typeface="Times New Roman" pitchFamily="18" charset="0"/>
                <a:cs typeface="Times New Roman" pitchFamily="18" charset="0"/>
              </a:rPr>
              <a:t>указанные</a:t>
            </a:r>
            <a:r>
              <a:rPr sz="14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 err="1" smtClean="0">
                <a:latin typeface="Times New Roman" pitchFamily="18" charset="0"/>
                <a:cs typeface="Times New Roman" pitchFamily="18" charset="0"/>
              </a:rPr>
              <a:t>сроки</a:t>
            </a:r>
            <a:r>
              <a:rPr sz="14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 err="1" smtClean="0">
                <a:latin typeface="Times New Roman" pitchFamily="18" charset="0"/>
                <a:cs typeface="Times New Roman" pitchFamily="18" charset="0"/>
              </a:rPr>
              <a:t>исходных</a:t>
            </a:r>
            <a:r>
              <a:rPr sz="1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данных</a:t>
            </a:r>
            <a:r>
              <a:rPr sz="14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 err="1" smtClean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sz="1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40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проектирования</a:t>
            </a:r>
            <a:r>
              <a:rPr sz="1400" spc="-1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600" y="2133600"/>
            <a:ext cx="7537830" cy="15985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15950" marR="723265" indent="-170815">
              <a:lnSpc>
                <a:spcPct val="99700"/>
              </a:lnSpc>
              <a:spcBef>
                <a:spcPts val="105"/>
              </a:spcBef>
              <a:buChar char="•"/>
              <a:tabLst>
                <a:tab pos="616585" algn="l"/>
              </a:tabLst>
            </a:pPr>
            <a:r>
              <a:rPr sz="1400" spc="-5" dirty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 нарушении заявителем</a:t>
            </a:r>
            <a:r>
              <a:rPr sz="14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срока</a:t>
            </a:r>
            <a:r>
              <a:rPr sz="1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осуществления мероприятий</a:t>
            </a:r>
            <a:r>
              <a:rPr sz="1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подключению,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предусмотренных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договором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подключении,</a:t>
            </a:r>
            <a:r>
              <a:rPr sz="1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рабочих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дней,</a:t>
            </a:r>
            <a:r>
              <a:rPr sz="1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условии,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исполнителем выполнены</a:t>
            </a:r>
            <a:r>
              <a:rPr sz="1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все</a:t>
            </a:r>
            <a:r>
              <a:rPr sz="1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необходимые</a:t>
            </a:r>
            <a:r>
              <a:rPr sz="1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мероприятия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для</a:t>
            </a:r>
            <a:r>
              <a:rPr sz="14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создания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технической </a:t>
            </a:r>
            <a:r>
              <a:rPr sz="1400" spc="-4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возможности</a:t>
            </a:r>
            <a:r>
              <a:rPr sz="14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подключения.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ct val="100400"/>
              </a:lnSpc>
              <a:spcBef>
                <a:spcPts val="560"/>
              </a:spcBef>
            </a:pPr>
            <a:r>
              <a:rPr sz="1400" b="1" spc="-5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этом заявитель обязан возместить исполнителю фактически понесенные </a:t>
            </a:r>
            <a:r>
              <a:rPr sz="1400" b="1" spc="-4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затраты, связанные </a:t>
            </a:r>
            <a:r>
              <a:rPr sz="1400" b="1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исполнением им договора </a:t>
            </a:r>
            <a:r>
              <a:rPr sz="1400" b="1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подключении, </a:t>
            </a:r>
            <a:r>
              <a:rPr sz="1400" b="1" dirty="0">
                <a:latin typeface="Times New Roman" pitchFamily="18" charset="0"/>
                <a:cs typeface="Times New Roman" pitchFamily="18" charset="0"/>
              </a:rPr>
              <a:t>а также </a:t>
            </a:r>
            <a:r>
              <a:rPr sz="1400" b="1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стоимость</a:t>
            </a:r>
            <a:r>
              <a:rPr sz="1400" b="1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демонтажа</a:t>
            </a:r>
            <a:r>
              <a:rPr sz="1400" b="1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5" dirty="0">
                <a:latin typeface="Times New Roman" pitchFamily="18" charset="0"/>
                <a:cs typeface="Times New Roman" pitchFamily="18" charset="0"/>
              </a:rPr>
              <a:t>сетей,</a:t>
            </a:r>
            <a:r>
              <a:rPr sz="1400" b="1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созданных</a:t>
            </a:r>
            <a:r>
              <a:rPr sz="1400" b="1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исполнителем!!!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0600" y="4419600"/>
            <a:ext cx="7543800" cy="1810111"/>
          </a:xfrm>
          <a:prstGeom prst="rect">
            <a:avLst/>
          </a:prstGeom>
        </p:spPr>
        <p:txBody>
          <a:bodyPr vert="horz" wrap="square" lIns="0" tIns="159385" rIns="0" bIns="0" rtlCol="0">
            <a:spAutoFit/>
          </a:bodyPr>
          <a:lstStyle/>
          <a:p>
            <a:pPr marL="615950" marR="605790" indent="-170815">
              <a:lnSpc>
                <a:spcPct val="100000"/>
              </a:lnSpc>
              <a:spcBef>
                <a:spcPts val="770"/>
              </a:spcBef>
              <a:buChar char="•"/>
              <a:tabLst>
                <a:tab pos="616585" algn="l"/>
              </a:tabLst>
            </a:pPr>
            <a:r>
              <a:rPr sz="1400" spc="-10" dirty="0" err="1" smtClean="0">
                <a:latin typeface="Times New Roman" pitchFamily="18" charset="0"/>
                <a:cs typeface="Times New Roman" pitchFamily="18" charset="0"/>
              </a:rPr>
              <a:t>Исполнителем</a:t>
            </a:r>
            <a:r>
              <a:rPr sz="14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выполнены</a:t>
            </a:r>
            <a:r>
              <a:rPr sz="1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все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необходимые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sz="14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создания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технической</a:t>
            </a:r>
            <a:r>
              <a:rPr sz="1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возможности </a:t>
            </a:r>
            <a:r>
              <a:rPr sz="1400" spc="-4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подключения</a:t>
            </a:r>
            <a:r>
              <a:rPr sz="1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 осуществления фактического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подключения</a:t>
            </a:r>
            <a:r>
              <a:rPr sz="1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мероприятия.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615950" marR="5080" indent="-170815">
              <a:lnSpc>
                <a:spcPct val="100000"/>
              </a:lnSpc>
              <a:buChar char="•"/>
              <a:tabLst>
                <a:tab pos="616585" algn="l"/>
              </a:tabLst>
            </a:pPr>
            <a:r>
              <a:rPr sz="1400" spc="-10" dirty="0">
                <a:latin typeface="Times New Roman" pitchFamily="18" charset="0"/>
                <a:cs typeface="Times New Roman" pitchFamily="18" charset="0"/>
              </a:rPr>
              <a:t>Заявителем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срок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мероприятия</a:t>
            </a:r>
            <a:r>
              <a:rPr sz="14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подготовке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внутриплощадочных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(или)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внутридомовых </a:t>
            </a:r>
            <a:r>
              <a:rPr sz="1400" spc="-4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сетей</a:t>
            </a:r>
            <a:r>
              <a:rPr sz="1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1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оборудования</a:t>
            </a:r>
            <a:r>
              <a:rPr sz="1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подключаемого</a:t>
            </a:r>
            <a:r>
              <a:rPr sz="14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объекта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выполнены.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1145"/>
              </a:spcBef>
            </a:pPr>
            <a:r>
              <a:rPr sz="1400" b="1" spc="-5" dirty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sz="1400" b="1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этом</a:t>
            </a:r>
            <a:r>
              <a:rPr sz="1400" b="1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оставшаяся</a:t>
            </a:r>
            <a:r>
              <a:rPr sz="1400" b="1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невнесенной</a:t>
            </a:r>
            <a:r>
              <a:rPr sz="1400" b="1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доля</a:t>
            </a:r>
            <a:r>
              <a:rPr sz="1400" b="1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платы </a:t>
            </a:r>
            <a:r>
              <a:rPr sz="1400" b="1" dirty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sz="1400" b="1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подключение</a:t>
            </a:r>
            <a:r>
              <a:rPr sz="1400" b="1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вносится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12700" marR="12065">
              <a:lnSpc>
                <a:spcPct val="100000"/>
              </a:lnSpc>
              <a:spcBef>
                <a:spcPts val="15"/>
              </a:spcBef>
            </a:pP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заявителем </a:t>
            </a:r>
            <a:r>
              <a:rPr sz="1400" b="1" spc="-5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позднее </a:t>
            </a:r>
            <a:r>
              <a:rPr sz="1400" b="1" dirty="0">
                <a:latin typeface="Times New Roman" pitchFamily="18" charset="0"/>
                <a:cs typeface="Times New Roman" pitchFamily="18" charset="0"/>
              </a:rPr>
              <a:t>15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календарных дней </a:t>
            </a:r>
            <a:r>
              <a:rPr sz="1400" b="1" dirty="0">
                <a:latin typeface="Times New Roman" pitchFamily="18" charset="0"/>
                <a:cs typeface="Times New Roman" pitchFamily="18" charset="0"/>
              </a:rPr>
              <a:t>со </a:t>
            </a:r>
            <a:r>
              <a:rPr sz="1400" b="1" spc="-10" dirty="0">
                <a:latin typeface="Times New Roman" pitchFamily="18" charset="0"/>
                <a:cs typeface="Times New Roman" pitchFamily="18" charset="0"/>
              </a:rPr>
              <a:t>дня подписания указанного </a:t>
            </a:r>
            <a:r>
              <a:rPr sz="1400" b="1" spc="-4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dirty="0">
                <a:latin typeface="Times New Roman" pitchFamily="18" charset="0"/>
                <a:cs typeface="Times New Roman" pitchFamily="18" charset="0"/>
              </a:rPr>
              <a:t>акта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3400" y="1828800"/>
            <a:ext cx="477520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sz="5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UV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685800"/>
            <a:ext cx="1328503" cy="441668"/>
          </a:xfrm>
          <a:prstGeom prst="rect">
            <a:avLst/>
          </a:prstGeom>
        </p:spPr>
      </p:pic>
      <p:sp>
        <p:nvSpPr>
          <p:cNvPr id="12" name="object 2"/>
          <p:cNvSpPr txBox="1">
            <a:spLocks/>
          </p:cNvSpPr>
          <p:nvPr/>
        </p:nvSpPr>
        <p:spPr>
          <a:xfrm>
            <a:off x="2209800" y="685800"/>
            <a:ext cx="5334000" cy="443711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Новое</a:t>
            </a:r>
            <a:r>
              <a:rPr kumimoji="0" lang="ru-RU" sz="2800" b="0" i="0" u="none" strike="noStrike" kern="1200" cap="none" spc="-1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</a:t>
            </a:r>
            <a:r>
              <a:rPr kumimoji="0" lang="ru-RU" sz="2800" b="0" i="0" u="none" strike="noStrike" kern="1200" cap="none" spc="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договорах</a:t>
            </a:r>
            <a:r>
              <a:rPr kumimoji="0" lang="ru-RU" sz="2800" b="0" i="0" u="none" strike="noStrike" kern="1200" cap="none" spc="-1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</a:t>
            </a:r>
            <a:r>
              <a:rPr kumimoji="0" lang="ru-RU" sz="2800" b="0" i="0" u="none" strike="noStrike" kern="1200" cap="none" spc="-1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-1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подключении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object 4"/>
          <p:cNvSpPr txBox="1"/>
          <p:nvPr/>
        </p:nvSpPr>
        <p:spPr>
          <a:xfrm>
            <a:off x="533400" y="4648200"/>
            <a:ext cx="477520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5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sz="5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ject 3"/>
          <p:cNvSpPr txBox="1"/>
          <p:nvPr/>
        </p:nvSpPr>
        <p:spPr>
          <a:xfrm>
            <a:off x="1066800" y="3886200"/>
            <a:ext cx="74676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b="1" spc="-5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</a:t>
            </a:r>
            <a:r>
              <a:rPr lang="ru-RU" sz="1600" b="1" spc="-5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писание акта о выполнении исполнителем мероприятий </a:t>
            </a:r>
            <a:r>
              <a:rPr lang="ru-RU" sz="1600" b="1" spc="-5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обеспечению технической </a:t>
            </a:r>
            <a:r>
              <a:rPr lang="ru-RU" sz="1600" b="1" spc="-5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возможности подключения</a:t>
            </a:r>
            <a:endParaRPr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ject 3"/>
          <p:cNvSpPr txBox="1"/>
          <p:nvPr/>
        </p:nvSpPr>
        <p:spPr>
          <a:xfrm>
            <a:off x="990600" y="1295400"/>
            <a:ext cx="617220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600" b="1" spc="-1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Расторжение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spc="-5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договора</a:t>
            </a:r>
            <a:r>
              <a:rPr lang="ru-RU" sz="1600" b="1" spc="-2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b="1" spc="-1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spc="-5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подключении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3">
      <a:dk1>
        <a:sysClr val="windowText" lastClr="000000"/>
      </a:dk1>
      <a:lt1>
        <a:sysClr val="window" lastClr="FFFFFF"/>
      </a:lt1>
      <a:dk2>
        <a:srgbClr val="0B5394"/>
      </a:dk2>
      <a:lt2>
        <a:srgbClr val="59A9F2"/>
      </a:lt2>
      <a:accent1>
        <a:srgbClr val="B3D8F9"/>
      </a:accent1>
      <a:accent2>
        <a:srgbClr val="7CBBF5"/>
      </a:accent2>
      <a:accent3>
        <a:srgbClr val="27C2FF"/>
      </a:accent3>
      <a:accent4>
        <a:srgbClr val="3A9AF0"/>
      </a:accent4>
      <a:accent5>
        <a:srgbClr val="083E6F"/>
      </a:accent5>
      <a:accent6>
        <a:srgbClr val="041628"/>
      </a:accent6>
      <a:hlink>
        <a:srgbClr val="00A0E1"/>
      </a:hlink>
      <a:folHlink>
        <a:srgbClr val="27C2F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291</TotalTime>
  <Words>1341</Words>
  <Application>Microsoft Office PowerPoint</Application>
  <PresentationFormat>Экран (4:3)</PresentationFormat>
  <Paragraphs>131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ГУП РБ «Уфаводоканал»</vt:lpstr>
      <vt:lpstr>Презентация PowerPoint</vt:lpstr>
      <vt:lpstr>Презентация PowerPoint</vt:lpstr>
      <vt:lpstr>Презентация PowerPoint</vt:lpstr>
      <vt:lpstr>Новое в договорах о подключении</vt:lpstr>
      <vt:lpstr>Новое в договорах о подключении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volkov_vm</dc:creator>
  <cp:lastModifiedBy>kochetkovaa</cp:lastModifiedBy>
  <cp:revision>52</cp:revision>
  <dcterms:created xsi:type="dcterms:W3CDTF">2022-12-07T04:57:29Z</dcterms:created>
  <dcterms:modified xsi:type="dcterms:W3CDTF">2022-12-08T05:56:46Z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2022-03-11T00:00:00Z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2022-12-07T00:00:00Z</vt:filetime>
  </property>
</Properties>
</file>